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5B25E1-105F-4B62-ABBD-1C75E9B5A214}" type="datetimeFigureOut">
              <a:rPr lang="en-US" smtClean="0"/>
              <a:t>4/29/2024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7CE21A-9286-4EA0-AAEE-1634A3178D0B}" type="slidenum">
              <a:rPr lang="en-US" smtClean="0"/>
              <a:t>‹#›</a:t>
            </a:fld>
            <a:endParaRPr lang="en-US"/>
          </a:p>
        </p:txBody>
      </p:sp>
    </p:spTree>
    <p:extLst>
      <p:ext uri="{BB962C8B-B14F-4D97-AF65-F5344CB8AC3E}">
        <p14:creationId xmlns:p14="http://schemas.microsoft.com/office/powerpoint/2010/main" val="3263235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7DB273-8665-4EF6-A890-0CF711A83DF5}" type="datetimeFigureOut">
              <a:rPr lang="en-US" smtClean="0"/>
              <a:t>4/29/2024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A31102-6B68-428E-8D44-74A1D060BF6A}" type="slidenum">
              <a:rPr lang="en-US" smtClean="0"/>
              <a:t>‹#›</a:t>
            </a:fld>
            <a:endParaRPr lang="en-US"/>
          </a:p>
        </p:txBody>
      </p:sp>
    </p:spTree>
    <p:extLst>
      <p:ext uri="{BB962C8B-B14F-4D97-AF65-F5344CB8AC3E}">
        <p14:creationId xmlns:p14="http://schemas.microsoft.com/office/powerpoint/2010/main" val="239530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1</a:t>
            </a:fld>
            <a:endParaRPr lang="en-US"/>
          </a:p>
        </p:txBody>
      </p:sp>
    </p:spTree>
    <p:extLst>
      <p:ext uri="{BB962C8B-B14F-4D97-AF65-F5344CB8AC3E}">
        <p14:creationId xmlns:p14="http://schemas.microsoft.com/office/powerpoint/2010/main" val="254742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10</a:t>
            </a:fld>
            <a:endParaRPr lang="en-US"/>
          </a:p>
        </p:txBody>
      </p:sp>
    </p:spTree>
    <p:extLst>
      <p:ext uri="{BB962C8B-B14F-4D97-AF65-F5344CB8AC3E}">
        <p14:creationId xmlns:p14="http://schemas.microsoft.com/office/powerpoint/2010/main" val="3765569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11</a:t>
            </a:fld>
            <a:endParaRPr lang="en-US"/>
          </a:p>
        </p:txBody>
      </p:sp>
    </p:spTree>
    <p:extLst>
      <p:ext uri="{BB962C8B-B14F-4D97-AF65-F5344CB8AC3E}">
        <p14:creationId xmlns:p14="http://schemas.microsoft.com/office/powerpoint/2010/main" val="1347113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12</a:t>
            </a:fld>
            <a:endParaRPr lang="en-US"/>
          </a:p>
        </p:txBody>
      </p:sp>
    </p:spTree>
    <p:extLst>
      <p:ext uri="{BB962C8B-B14F-4D97-AF65-F5344CB8AC3E}">
        <p14:creationId xmlns:p14="http://schemas.microsoft.com/office/powerpoint/2010/main" val="1498277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13</a:t>
            </a:fld>
            <a:endParaRPr lang="en-US"/>
          </a:p>
        </p:txBody>
      </p:sp>
    </p:spTree>
    <p:extLst>
      <p:ext uri="{BB962C8B-B14F-4D97-AF65-F5344CB8AC3E}">
        <p14:creationId xmlns:p14="http://schemas.microsoft.com/office/powerpoint/2010/main" val="555155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14</a:t>
            </a:fld>
            <a:endParaRPr lang="en-US"/>
          </a:p>
        </p:txBody>
      </p:sp>
    </p:spTree>
    <p:extLst>
      <p:ext uri="{BB962C8B-B14F-4D97-AF65-F5344CB8AC3E}">
        <p14:creationId xmlns:p14="http://schemas.microsoft.com/office/powerpoint/2010/main" val="2919303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2</a:t>
            </a:fld>
            <a:endParaRPr lang="en-US"/>
          </a:p>
        </p:txBody>
      </p:sp>
    </p:spTree>
    <p:extLst>
      <p:ext uri="{BB962C8B-B14F-4D97-AF65-F5344CB8AC3E}">
        <p14:creationId xmlns:p14="http://schemas.microsoft.com/office/powerpoint/2010/main" val="3511653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3</a:t>
            </a:fld>
            <a:endParaRPr lang="en-US"/>
          </a:p>
        </p:txBody>
      </p:sp>
    </p:spTree>
    <p:extLst>
      <p:ext uri="{BB962C8B-B14F-4D97-AF65-F5344CB8AC3E}">
        <p14:creationId xmlns:p14="http://schemas.microsoft.com/office/powerpoint/2010/main" val="44575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4</a:t>
            </a:fld>
            <a:endParaRPr lang="en-US"/>
          </a:p>
        </p:txBody>
      </p:sp>
    </p:spTree>
    <p:extLst>
      <p:ext uri="{BB962C8B-B14F-4D97-AF65-F5344CB8AC3E}">
        <p14:creationId xmlns:p14="http://schemas.microsoft.com/office/powerpoint/2010/main" val="4143216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5</a:t>
            </a:fld>
            <a:endParaRPr lang="en-US"/>
          </a:p>
        </p:txBody>
      </p:sp>
    </p:spTree>
    <p:extLst>
      <p:ext uri="{BB962C8B-B14F-4D97-AF65-F5344CB8AC3E}">
        <p14:creationId xmlns:p14="http://schemas.microsoft.com/office/powerpoint/2010/main" val="3300043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6</a:t>
            </a:fld>
            <a:endParaRPr lang="en-US"/>
          </a:p>
        </p:txBody>
      </p:sp>
    </p:spTree>
    <p:extLst>
      <p:ext uri="{BB962C8B-B14F-4D97-AF65-F5344CB8AC3E}">
        <p14:creationId xmlns:p14="http://schemas.microsoft.com/office/powerpoint/2010/main" val="3469305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7</a:t>
            </a:fld>
            <a:endParaRPr lang="en-US"/>
          </a:p>
        </p:txBody>
      </p:sp>
    </p:spTree>
    <p:extLst>
      <p:ext uri="{BB962C8B-B14F-4D97-AF65-F5344CB8AC3E}">
        <p14:creationId xmlns:p14="http://schemas.microsoft.com/office/powerpoint/2010/main" val="50652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8</a:t>
            </a:fld>
            <a:endParaRPr lang="en-US"/>
          </a:p>
        </p:txBody>
      </p:sp>
    </p:spTree>
    <p:extLst>
      <p:ext uri="{BB962C8B-B14F-4D97-AF65-F5344CB8AC3E}">
        <p14:creationId xmlns:p14="http://schemas.microsoft.com/office/powerpoint/2010/main" val="710923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31102-6B68-428E-8D44-74A1D060BF6A}" type="slidenum">
              <a:rPr lang="en-US" smtClean="0"/>
              <a:t>9</a:t>
            </a:fld>
            <a:endParaRPr lang="en-US"/>
          </a:p>
        </p:txBody>
      </p:sp>
    </p:spTree>
    <p:extLst>
      <p:ext uri="{BB962C8B-B14F-4D97-AF65-F5344CB8AC3E}">
        <p14:creationId xmlns:p14="http://schemas.microsoft.com/office/powerpoint/2010/main" val="3052363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DD87E-669A-43E3-B75E-A3EF5D4AE3E1}"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B66D7-FC04-49ED-BB47-8493BC21E821}" type="slidenum">
              <a:rPr lang="en-US" smtClean="0"/>
              <a:t>‹#›</a:t>
            </a:fld>
            <a:endParaRPr lang="en-US"/>
          </a:p>
        </p:txBody>
      </p:sp>
    </p:spTree>
    <p:extLst>
      <p:ext uri="{BB962C8B-B14F-4D97-AF65-F5344CB8AC3E}">
        <p14:creationId xmlns:p14="http://schemas.microsoft.com/office/powerpoint/2010/main" val="418603579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DD87E-669A-43E3-B75E-A3EF5D4AE3E1}"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B66D7-FC04-49ED-BB47-8493BC21E821}" type="slidenum">
              <a:rPr lang="en-US" smtClean="0"/>
              <a:t>‹#›</a:t>
            </a:fld>
            <a:endParaRPr lang="en-US"/>
          </a:p>
        </p:txBody>
      </p:sp>
    </p:spTree>
    <p:extLst>
      <p:ext uri="{BB962C8B-B14F-4D97-AF65-F5344CB8AC3E}">
        <p14:creationId xmlns:p14="http://schemas.microsoft.com/office/powerpoint/2010/main" val="115884958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DD87E-669A-43E3-B75E-A3EF5D4AE3E1}"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B66D7-FC04-49ED-BB47-8493BC21E821}" type="slidenum">
              <a:rPr lang="en-US" smtClean="0"/>
              <a:t>‹#›</a:t>
            </a:fld>
            <a:endParaRPr lang="en-US"/>
          </a:p>
        </p:txBody>
      </p:sp>
    </p:spTree>
    <p:extLst>
      <p:ext uri="{BB962C8B-B14F-4D97-AF65-F5344CB8AC3E}">
        <p14:creationId xmlns:p14="http://schemas.microsoft.com/office/powerpoint/2010/main" val="219567349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DD87E-669A-43E3-B75E-A3EF5D4AE3E1}"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C2C8A-BFA8-4D0C-95E6-1C477008A1CD}" type="slidenum">
              <a:rPr lang="en-US" smtClean="0"/>
              <a:t>‹#›</a:t>
            </a:fld>
            <a:endParaRPr lang="en-US"/>
          </a:p>
        </p:txBody>
      </p:sp>
    </p:spTree>
    <p:extLst>
      <p:ext uri="{BB962C8B-B14F-4D97-AF65-F5344CB8AC3E}">
        <p14:creationId xmlns:p14="http://schemas.microsoft.com/office/powerpoint/2010/main" val="4093781664"/>
      </p:ext>
    </p:extLst>
  </p:cSld>
  <p:clrMapOvr>
    <a:masterClrMapping/>
  </p:clrMapOvr>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DD87E-669A-43E3-B75E-A3EF5D4AE3E1}"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B66D7-FC04-49ED-BB47-8493BC21E821}" type="slidenum">
              <a:rPr lang="en-US" smtClean="0"/>
              <a:t>‹#›</a:t>
            </a:fld>
            <a:endParaRPr lang="en-US"/>
          </a:p>
        </p:txBody>
      </p:sp>
    </p:spTree>
    <p:extLst>
      <p:ext uri="{BB962C8B-B14F-4D97-AF65-F5344CB8AC3E}">
        <p14:creationId xmlns:p14="http://schemas.microsoft.com/office/powerpoint/2010/main" val="242249203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DD87E-669A-43E3-B75E-A3EF5D4AE3E1}" type="datetimeFigureOut">
              <a:rPr lang="en-US" smtClean="0"/>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B66D7-FC04-49ED-BB47-8493BC21E821}" type="slidenum">
              <a:rPr lang="en-US" smtClean="0"/>
              <a:t>‹#›</a:t>
            </a:fld>
            <a:endParaRPr lang="en-US"/>
          </a:p>
        </p:txBody>
      </p:sp>
    </p:spTree>
    <p:extLst>
      <p:ext uri="{BB962C8B-B14F-4D97-AF65-F5344CB8AC3E}">
        <p14:creationId xmlns:p14="http://schemas.microsoft.com/office/powerpoint/2010/main" val="35306519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DD87E-669A-43E3-B75E-A3EF5D4AE3E1}" type="datetimeFigureOut">
              <a:rPr lang="en-US" smtClean="0"/>
              <a:t>4/29/2024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B66D7-FC04-49ED-BB47-8493BC21E821}" type="slidenum">
              <a:rPr lang="en-US" smtClean="0"/>
              <a:t>‹#›</a:t>
            </a:fld>
            <a:endParaRPr lang="en-US"/>
          </a:p>
        </p:txBody>
      </p:sp>
    </p:spTree>
    <p:extLst>
      <p:ext uri="{BB962C8B-B14F-4D97-AF65-F5344CB8AC3E}">
        <p14:creationId xmlns:p14="http://schemas.microsoft.com/office/powerpoint/2010/main" val="28360050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DD87E-669A-43E3-B75E-A3EF5D4AE3E1}" type="datetimeFigureOut">
              <a:rPr lang="en-US" smtClean="0"/>
              <a:t>4/29/2024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FB66D7-FC04-49ED-BB47-8493BC21E821}" type="slidenum">
              <a:rPr lang="en-US" smtClean="0"/>
              <a:t>‹#›</a:t>
            </a:fld>
            <a:endParaRPr lang="en-US"/>
          </a:p>
        </p:txBody>
      </p:sp>
    </p:spTree>
    <p:extLst>
      <p:ext uri="{BB962C8B-B14F-4D97-AF65-F5344CB8AC3E}">
        <p14:creationId xmlns:p14="http://schemas.microsoft.com/office/powerpoint/2010/main" val="72298598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DD87E-669A-43E3-B75E-A3EF5D4AE3E1}" type="datetimeFigureOut">
              <a:rPr lang="en-US" smtClean="0"/>
              <a:t>4/29/2024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FB66D7-FC04-49ED-BB47-8493BC21E821}" type="slidenum">
              <a:rPr lang="en-US" smtClean="0"/>
              <a:t>‹#›</a:t>
            </a:fld>
            <a:endParaRPr lang="en-US"/>
          </a:p>
        </p:txBody>
      </p:sp>
    </p:spTree>
    <p:extLst>
      <p:ext uri="{BB962C8B-B14F-4D97-AF65-F5344CB8AC3E}">
        <p14:creationId xmlns:p14="http://schemas.microsoft.com/office/powerpoint/2010/main" val="296986366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DD87E-669A-43E3-B75E-A3EF5D4AE3E1}" type="datetimeFigureOut">
              <a:rPr lang="en-US" smtClean="0"/>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B66D7-FC04-49ED-BB47-8493BC21E821}" type="slidenum">
              <a:rPr lang="en-US" smtClean="0"/>
              <a:t>‹#›</a:t>
            </a:fld>
            <a:endParaRPr lang="en-US"/>
          </a:p>
        </p:txBody>
      </p:sp>
    </p:spTree>
    <p:extLst>
      <p:ext uri="{BB962C8B-B14F-4D97-AF65-F5344CB8AC3E}">
        <p14:creationId xmlns:p14="http://schemas.microsoft.com/office/powerpoint/2010/main" val="307663974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DD87E-669A-43E3-B75E-A3EF5D4AE3E1}" type="datetimeFigureOut">
              <a:rPr lang="en-US" smtClean="0"/>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B66D7-FC04-49ED-BB47-8493BC21E821}" type="slidenum">
              <a:rPr lang="en-US" smtClean="0"/>
              <a:t>‹#›</a:t>
            </a:fld>
            <a:endParaRPr lang="en-US"/>
          </a:p>
        </p:txBody>
      </p:sp>
    </p:spTree>
    <p:extLst>
      <p:ext uri="{BB962C8B-B14F-4D97-AF65-F5344CB8AC3E}">
        <p14:creationId xmlns:p14="http://schemas.microsoft.com/office/powerpoint/2010/main" val="396260043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DD87E-669A-43E3-B75E-A3EF5D4AE3E1}" type="datetimeFigureOut">
              <a:rPr lang="en-US" smtClean="0"/>
              <a:t>4/29/2024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B66D7-FC04-49ED-BB47-8493BC21E821}" type="slidenum">
              <a:rPr lang="en-US" smtClean="0"/>
              <a:t>‹#›</a:t>
            </a:fld>
            <a:endParaRPr lang="en-US"/>
          </a:p>
        </p:txBody>
      </p:sp>
    </p:spTree>
    <p:extLst>
      <p:ext uri="{BB962C8B-B14F-4D97-AF65-F5344CB8AC3E}">
        <p14:creationId xmlns:p14="http://schemas.microsoft.com/office/powerpoint/2010/main" val="888603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9144000" cy="3135087"/>
          </a:xfrm>
        </p:spPr>
        <p:txBody>
          <a:bodyPr>
            <a:normAutofit fontScale="90000"/>
          </a:bodyPr>
          <a:lstStyle/>
          <a:p>
            <a:r>
              <a:rPr lang="en-US" sz="4000" b="1"/>
              <a:t>C</a:t>
            </a: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br>
              <a:rPr lang="en-US" sz="4000" b="1"/>
            </a:br>
            <a:r>
              <a:rPr lang="en-US" sz="4000" b="1">
                <a:solidFill>
                  <a:srgbClr val="FF0000"/>
                </a:solidFill>
              </a:rPr>
              <a:t>California Cleaning Product</a:t>
            </a:r>
            <a:br>
              <a:rPr lang="en-US" sz="4000" b="1">
                <a:solidFill>
                  <a:srgbClr val="FF0000"/>
                </a:solidFill>
              </a:rPr>
            </a:br>
            <a:r>
              <a:rPr lang="en-US" sz="4000" b="1">
                <a:solidFill>
                  <a:srgbClr val="FF0000"/>
                </a:solidFill>
              </a:rPr>
              <a:t>Right To Know Act of 2017</a:t>
            </a:r>
            <a:br>
              <a:rPr lang="en-US" sz="4000" b="1">
                <a:solidFill>
                  <a:srgbClr val="FF0000"/>
                </a:solidFill>
              </a:rPr>
            </a:br>
            <a:r>
              <a:rPr lang="en-US" sz="4000" b="1">
                <a:solidFill>
                  <a:srgbClr val="FF0000"/>
                </a:solidFill>
              </a:rPr>
              <a:t>SB - 258</a:t>
            </a:r>
            <a:br>
              <a:rPr lang="en-US" sz="4000" b="1"/>
            </a:br>
            <a:br>
              <a:rPr lang="en-US" sz="2700" b="1"/>
            </a:br>
            <a:endParaRPr lang="en-US" sz="4000" b="1"/>
          </a:p>
        </p:txBody>
      </p:sp>
      <p:sp>
        <p:nvSpPr>
          <p:cNvPr id="3" name="Subtitle 2"/>
          <p:cNvSpPr>
            <a:spLocks noGrp="1"/>
          </p:cNvSpPr>
          <p:nvPr>
            <p:ph type="subTitle" idx="1"/>
          </p:nvPr>
        </p:nvSpPr>
        <p:spPr>
          <a:xfrm>
            <a:off x="1524000" y="2995126"/>
            <a:ext cx="9144000" cy="2612572"/>
          </a:xfrm>
        </p:spPr>
        <p:txBody>
          <a:bodyPr/>
          <a:lstStyle/>
          <a:p>
            <a:r>
              <a:rPr lang="en-US" i="1"/>
              <a:t>Presentation to ISSA Forum</a:t>
            </a:r>
            <a:br>
              <a:rPr lang="en-US"/>
            </a:br>
            <a:r>
              <a:rPr lang="en-US"/>
              <a:t>June 21, 2017</a:t>
            </a:r>
            <a:br>
              <a:rPr lang="en-US"/>
            </a:br>
            <a:endParaRPr lang="en-US"/>
          </a:p>
          <a:p>
            <a:r>
              <a:rPr lang="en-US"/>
              <a:t>Lawrence S. Ebner</a:t>
            </a:r>
            <a:br>
              <a:rPr lang="en-US"/>
            </a:br>
            <a:r>
              <a:rPr lang="en-US"/>
              <a:t>Capital Appellate Advocacy PLLC</a:t>
            </a:r>
            <a:br>
              <a:rPr lang="en-US"/>
            </a:br>
            <a:r>
              <a:rPr lang="en-US"/>
              <a:t>Washington, DC</a:t>
            </a:r>
            <a:br>
              <a:rPr lang="en-US"/>
            </a:br>
            <a:r>
              <a:rPr lang="en-US"/>
              <a:t>lawrence.ebner@capitalappellate.com</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p:blipFill>
        <p:spPr>
          <a:xfrm>
            <a:off x="1272586" y="681136"/>
            <a:ext cx="1428949" cy="989044"/>
          </a:xfrm>
          <a:prstGeom prst="rect">
            <a:avLst/>
          </a:prstGeom>
        </p:spPr>
      </p:pic>
    </p:spTree>
    <p:extLst>
      <p:ext uri="{BB962C8B-B14F-4D97-AF65-F5344CB8AC3E}">
        <p14:creationId xmlns:p14="http://schemas.microsoft.com/office/powerpoint/2010/main" val="90365632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87828"/>
            <a:ext cx="9144000" cy="2071395"/>
          </a:xfrm>
        </p:spPr>
        <p:txBody>
          <a:bodyPr>
            <a:normAutofit/>
          </a:bodyPr>
          <a:lstStyle/>
          <a:p>
            <a:pPr>
              <a:spcBef>
                <a:spcPts val="1800"/>
              </a:spcBef>
            </a:pPr>
            <a:r>
              <a:rPr lang="en-US" sz="3600" b="1" i="1" dirty="0">
                <a:solidFill>
                  <a:srgbClr val="FF0000"/>
                </a:solidFill>
              </a:rPr>
              <a:t>Bristol-Myers Squibb Co. v. </a:t>
            </a:r>
            <a:br>
              <a:rPr lang="en-US" sz="3600" b="1" i="1" dirty="0">
                <a:solidFill>
                  <a:srgbClr val="FF0000"/>
                </a:solidFill>
              </a:rPr>
            </a:br>
            <a:r>
              <a:rPr lang="en-US" sz="3600" b="1" i="1" dirty="0">
                <a:solidFill>
                  <a:srgbClr val="FF0000"/>
                </a:solidFill>
              </a:rPr>
              <a:t>Superior Court of California</a:t>
            </a:r>
            <a:br>
              <a:rPr lang="en-US" sz="3600" b="1" dirty="0"/>
            </a:br>
            <a:r>
              <a:rPr lang="en-US" sz="2400" b="1" dirty="0"/>
              <a:t>No.  16-466 (U.S. Supreme Court)</a:t>
            </a:r>
            <a:endParaRPr lang="en-US" sz="3600" dirty="0"/>
          </a:p>
        </p:txBody>
      </p:sp>
      <p:sp>
        <p:nvSpPr>
          <p:cNvPr id="3" name="Subtitle 2"/>
          <p:cNvSpPr>
            <a:spLocks noGrp="1"/>
          </p:cNvSpPr>
          <p:nvPr>
            <p:ph type="subTitle" idx="1"/>
          </p:nvPr>
        </p:nvSpPr>
        <p:spPr>
          <a:xfrm>
            <a:off x="1524000" y="2817845"/>
            <a:ext cx="9144000" cy="2439955"/>
          </a:xfrm>
        </p:spPr>
        <p:txBody>
          <a:bodyPr>
            <a:normAutofit lnSpcReduction="10000"/>
          </a:bodyPr>
          <a:lstStyle/>
          <a:p>
            <a:r>
              <a:rPr lang="en-US" i="1" dirty="0"/>
              <a:t>Presentation to ISSA Forum</a:t>
            </a:r>
            <a:br>
              <a:rPr lang="en-US" dirty="0"/>
            </a:br>
            <a:r>
              <a:rPr lang="en-US" dirty="0"/>
              <a:t>June 21, 2017</a:t>
            </a:r>
            <a:br>
              <a:rPr lang="en-US" dirty="0"/>
            </a:br>
            <a:endParaRPr lang="en-US" dirty="0"/>
          </a:p>
          <a:p>
            <a:r>
              <a:rPr lang="en-US" dirty="0"/>
              <a:t>Lawrence S. Ebner</a:t>
            </a:r>
            <a:br>
              <a:rPr lang="en-US" dirty="0"/>
            </a:br>
            <a:r>
              <a:rPr lang="en-US" dirty="0"/>
              <a:t>Capital Appellate Advocacy PLLC</a:t>
            </a:r>
            <a:br>
              <a:rPr lang="en-US" dirty="0"/>
            </a:br>
            <a:r>
              <a:rPr lang="en-US" dirty="0"/>
              <a:t>Washington, DC</a:t>
            </a:r>
            <a:br>
              <a:rPr lang="en-US" dirty="0"/>
            </a:br>
            <a:r>
              <a:rPr lang="en-US" dirty="0"/>
              <a:t>lawrence.ebner@capitalappellate.com</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p:blipFill>
        <p:spPr>
          <a:xfrm>
            <a:off x="955345" y="587830"/>
            <a:ext cx="1428949" cy="989044"/>
          </a:xfrm>
          <a:prstGeom prst="rect">
            <a:avLst/>
          </a:prstGeom>
        </p:spPr>
      </p:pic>
    </p:spTree>
    <p:extLst>
      <p:ext uri="{BB962C8B-B14F-4D97-AF65-F5344CB8AC3E}">
        <p14:creationId xmlns:p14="http://schemas.microsoft.com/office/powerpoint/2010/main" val="174283725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3797"/>
          </a:xfrm>
        </p:spPr>
        <p:txBody>
          <a:bodyPr/>
          <a:lstStyle/>
          <a:p>
            <a:pPr algn="ctr"/>
            <a:r>
              <a:rPr lang="en-US" b="1">
                <a:solidFill>
                  <a:srgbClr val="FF0000"/>
                </a:solidFill>
              </a:rPr>
              <a:t>Issue</a:t>
            </a:r>
          </a:p>
        </p:txBody>
      </p:sp>
      <p:sp>
        <p:nvSpPr>
          <p:cNvPr id="3" name="Content Placeholder 2"/>
          <p:cNvSpPr>
            <a:spLocks noGrp="1"/>
          </p:cNvSpPr>
          <p:nvPr>
            <p:ph idx="1"/>
          </p:nvPr>
        </p:nvSpPr>
        <p:spPr>
          <a:xfrm>
            <a:off x="838200" y="1530220"/>
            <a:ext cx="10515600" cy="4646743"/>
          </a:xfrm>
        </p:spPr>
        <p:txBody>
          <a:bodyPr>
            <a:normAutofit fontScale="92500" lnSpcReduction="10000"/>
          </a:bodyPr>
          <a:lstStyle/>
          <a:p>
            <a:pPr marL="0" indent="0">
              <a:spcAft>
                <a:spcPts val="1200"/>
              </a:spcAft>
              <a:buNone/>
            </a:pPr>
            <a:r>
              <a:rPr lang="en-US" i="1"/>
              <a:t>Can </a:t>
            </a:r>
            <a:r>
              <a:rPr lang="en-US" i="1" u="sng"/>
              <a:t>out-of-state</a:t>
            </a:r>
            <a:r>
              <a:rPr lang="en-US" i="1"/>
              <a:t>  plaintiffs file product-liability suits in California </a:t>
            </a:r>
            <a:r>
              <a:rPr lang="en-US" i="1" u="sng"/>
              <a:t>state</a:t>
            </a:r>
            <a:r>
              <a:rPr lang="en-US" i="1"/>
              <a:t> courts</a:t>
            </a:r>
            <a:r>
              <a:rPr lang="en-US"/>
              <a:t> even </a:t>
            </a:r>
            <a:r>
              <a:rPr lang="en-US" i="1"/>
              <a:t>though the defendant manufacturer or distributor is not “at home” in California? </a:t>
            </a:r>
            <a:endParaRPr lang="en-US"/>
          </a:p>
          <a:p>
            <a:pPr lvl="0">
              <a:spcBef>
                <a:spcPts val="1800"/>
              </a:spcBef>
              <a:spcAft>
                <a:spcPts val="1200"/>
              </a:spcAft>
            </a:pPr>
            <a:r>
              <a:rPr lang="en-US"/>
              <a:t>From a legal viewpoint, the issue involves </a:t>
            </a:r>
            <a:r>
              <a:rPr lang="en-US" u="sng"/>
              <a:t>jurisdiction</a:t>
            </a:r>
            <a:r>
              <a:rPr lang="en-US"/>
              <a:t> — the power of a court to hear a case &amp; a defendant’s constitutional right to due process </a:t>
            </a:r>
          </a:p>
          <a:p>
            <a:pPr lvl="0">
              <a:spcBef>
                <a:spcPts val="1800"/>
              </a:spcBef>
              <a:spcAft>
                <a:spcPts val="1200"/>
              </a:spcAft>
            </a:pPr>
            <a:r>
              <a:rPr lang="en-US"/>
              <a:t>From a practical viewpoint, the case involves the ability of plaintiffs’ lawyers to engage in “</a:t>
            </a:r>
            <a:r>
              <a:rPr lang="en-US" u="sng"/>
              <a:t>forum shopping</a:t>
            </a:r>
            <a:r>
              <a:rPr lang="en-US"/>
              <a:t>”  </a:t>
            </a:r>
          </a:p>
          <a:p>
            <a:pPr marL="1316038" indent="-1316038">
              <a:buNone/>
            </a:pPr>
            <a:r>
              <a:rPr lang="en-US"/>
              <a:t>	— from industry’s viewpoint, the California state court system is considered to be one of the worst “judicial hellholes” in the United States</a:t>
            </a:r>
          </a:p>
          <a:p>
            <a:endParaRPr lang="en-US"/>
          </a:p>
        </p:txBody>
      </p:sp>
      <p:sp>
        <p:nvSpPr>
          <p:cNvPr id="5" name="Slide Number Placeholder 4"/>
          <p:cNvSpPr>
            <a:spLocks noGrp="1"/>
          </p:cNvSpPr>
          <p:nvPr>
            <p:ph type="sldNum" sz="quarter" idx="12"/>
          </p:nvPr>
        </p:nvSpPr>
        <p:spPr/>
        <p:txBody>
          <a:bodyPr/>
          <a:lstStyle/>
          <a:p>
            <a:fld id="{2D5C2C8A-BFA8-4D0C-95E6-1C477008A1CD}" type="slidenum">
              <a:rPr lang="en-US" smtClean="0"/>
              <a:t>11</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p:blipFill>
        <p:spPr>
          <a:xfrm>
            <a:off x="806055" y="475863"/>
            <a:ext cx="1428949" cy="989044"/>
          </a:xfrm>
          <a:prstGeom prst="rect">
            <a:avLst/>
          </a:prstGeom>
        </p:spPr>
      </p:pic>
    </p:spTree>
    <p:extLst>
      <p:ext uri="{BB962C8B-B14F-4D97-AF65-F5344CB8AC3E}">
        <p14:creationId xmlns:p14="http://schemas.microsoft.com/office/powerpoint/2010/main" val="3521705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3128"/>
          </a:xfrm>
        </p:spPr>
        <p:txBody>
          <a:bodyPr/>
          <a:lstStyle/>
          <a:p>
            <a:pPr algn="ctr"/>
            <a:r>
              <a:rPr lang="en-US" b="1">
                <a:solidFill>
                  <a:srgbClr val="FF0000"/>
                </a:solidFill>
              </a:rPr>
              <a:t>Case Background</a:t>
            </a:r>
          </a:p>
        </p:txBody>
      </p:sp>
      <p:sp>
        <p:nvSpPr>
          <p:cNvPr id="3" name="Content Placeholder 2"/>
          <p:cNvSpPr>
            <a:spLocks noGrp="1"/>
          </p:cNvSpPr>
          <p:nvPr>
            <p:ph idx="1"/>
          </p:nvPr>
        </p:nvSpPr>
        <p:spPr>
          <a:xfrm>
            <a:off x="838200" y="1567543"/>
            <a:ext cx="10515600" cy="4609420"/>
          </a:xfrm>
        </p:spPr>
        <p:txBody>
          <a:bodyPr/>
          <a:lstStyle/>
          <a:p>
            <a:pPr lvl="0">
              <a:spcAft>
                <a:spcPts val="1200"/>
              </a:spcAft>
            </a:pPr>
            <a:r>
              <a:rPr lang="en-US"/>
              <a:t>Product liability litigation involving Plavix — brand-name prescription drug to prevent blood clots &amp; strokes</a:t>
            </a:r>
          </a:p>
          <a:p>
            <a:pPr lvl="0">
              <a:spcBef>
                <a:spcPts val="1800"/>
              </a:spcBef>
              <a:spcAft>
                <a:spcPts val="1200"/>
              </a:spcAft>
            </a:pPr>
            <a:r>
              <a:rPr lang="en-US"/>
              <a:t>Plaintiffs are 86 California residents &amp; 575 non-California residents from 33 other States</a:t>
            </a:r>
          </a:p>
          <a:p>
            <a:pPr lvl="0">
              <a:spcBef>
                <a:spcPts val="1800"/>
              </a:spcBef>
            </a:pPr>
            <a:r>
              <a:rPr lang="en-US"/>
              <a:t>The non-California plaintiffs </a:t>
            </a:r>
          </a:p>
          <a:p>
            <a:pPr marL="0" indent="0">
              <a:buNone/>
            </a:pPr>
            <a:r>
              <a:rPr lang="en-US"/>
              <a:t>	— were not prescribed Plavix by a California doctor</a:t>
            </a:r>
          </a:p>
          <a:p>
            <a:pPr marL="0" indent="0">
              <a:buNone/>
            </a:pPr>
            <a:r>
              <a:rPr lang="en-US"/>
              <a:t>	— did not buy or take Plavix in California</a:t>
            </a:r>
          </a:p>
          <a:p>
            <a:pPr marL="0" indent="0">
              <a:buNone/>
            </a:pPr>
            <a:r>
              <a:rPr lang="en-US"/>
              <a:t>	— suffered no alleged injuries in California</a:t>
            </a:r>
          </a:p>
          <a:p>
            <a:endParaRPr lang="en-US"/>
          </a:p>
        </p:txBody>
      </p:sp>
      <p:sp>
        <p:nvSpPr>
          <p:cNvPr id="5" name="Slide Number Placeholder 4"/>
          <p:cNvSpPr>
            <a:spLocks noGrp="1"/>
          </p:cNvSpPr>
          <p:nvPr>
            <p:ph type="sldNum" sz="quarter" idx="12"/>
          </p:nvPr>
        </p:nvSpPr>
        <p:spPr/>
        <p:txBody>
          <a:bodyPr/>
          <a:lstStyle/>
          <a:p>
            <a:fld id="{2D5C2C8A-BFA8-4D0C-95E6-1C477008A1CD}" type="slidenum">
              <a:rPr lang="en-US" smtClean="0"/>
              <a:t>12</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p:blipFill>
        <p:spPr>
          <a:xfrm>
            <a:off x="806056" y="485193"/>
            <a:ext cx="1428949" cy="989044"/>
          </a:xfrm>
          <a:prstGeom prst="rect">
            <a:avLst/>
          </a:prstGeom>
        </p:spPr>
      </p:pic>
    </p:spTree>
    <p:extLst>
      <p:ext uri="{BB962C8B-B14F-4D97-AF65-F5344CB8AC3E}">
        <p14:creationId xmlns:p14="http://schemas.microsoft.com/office/powerpoint/2010/main" val="29959147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8442"/>
          </a:xfrm>
        </p:spPr>
        <p:txBody>
          <a:bodyPr/>
          <a:lstStyle/>
          <a:p>
            <a:pPr algn="ctr"/>
            <a:r>
              <a:rPr lang="en-US" b="1" dirty="0">
                <a:solidFill>
                  <a:srgbClr val="FF0000"/>
                </a:solidFill>
              </a:rPr>
              <a:t>Case Background </a:t>
            </a:r>
            <a:r>
              <a:rPr lang="en-US" sz="3200" dirty="0"/>
              <a:t>(cont'd)</a:t>
            </a:r>
            <a:endParaRPr lang="en-US" b="1" dirty="0"/>
          </a:p>
        </p:txBody>
      </p:sp>
      <p:sp>
        <p:nvSpPr>
          <p:cNvPr id="3" name="Content Placeholder 2"/>
          <p:cNvSpPr>
            <a:spLocks noGrp="1"/>
          </p:cNvSpPr>
          <p:nvPr>
            <p:ph idx="1"/>
          </p:nvPr>
        </p:nvSpPr>
        <p:spPr>
          <a:xfrm>
            <a:off x="838200" y="1530220"/>
            <a:ext cx="10515600" cy="4646743"/>
          </a:xfrm>
        </p:spPr>
        <p:txBody>
          <a:bodyPr/>
          <a:lstStyle/>
          <a:p>
            <a:pPr lvl="0"/>
            <a:r>
              <a:rPr lang="en-US" dirty="0"/>
              <a:t>Defendant Bristol-Myers Squibb</a:t>
            </a:r>
          </a:p>
          <a:p>
            <a:pPr marL="0" indent="0">
              <a:buNone/>
            </a:pPr>
            <a:r>
              <a:rPr lang="en-US" dirty="0"/>
              <a:t>	— is </a:t>
            </a:r>
            <a:r>
              <a:rPr lang="en-US" u="sng" dirty="0"/>
              <a:t>not</a:t>
            </a:r>
            <a:r>
              <a:rPr lang="en-US" dirty="0"/>
              <a:t> incorporated or headquartered in California</a:t>
            </a:r>
          </a:p>
          <a:p>
            <a:pPr marL="0" indent="0">
              <a:buNone/>
            </a:pPr>
            <a:r>
              <a:rPr lang="en-US" dirty="0"/>
              <a:t>	— did </a:t>
            </a:r>
            <a:r>
              <a:rPr lang="en-US" u="sng" dirty="0"/>
              <a:t>not</a:t>
            </a:r>
            <a:r>
              <a:rPr lang="en-US" dirty="0"/>
              <a:t> research, develop, or manufacture Plavix in California</a:t>
            </a:r>
          </a:p>
          <a:p>
            <a:pPr marL="0" indent="914400">
              <a:spcBef>
                <a:spcPts val="1800"/>
              </a:spcBef>
              <a:spcAft>
                <a:spcPts val="600"/>
              </a:spcAft>
              <a:buNone/>
            </a:pPr>
            <a:r>
              <a:rPr lang="en-US" dirty="0"/>
              <a:t>But:</a:t>
            </a:r>
          </a:p>
          <a:p>
            <a:pPr marL="969963" indent="-969963">
              <a:buNone/>
            </a:pPr>
            <a:r>
              <a:rPr lang="en-US" dirty="0"/>
              <a:t>	— </a:t>
            </a:r>
            <a:r>
              <a:rPr lang="en-US" i="1" u="sng" dirty="0"/>
              <a:t>does </a:t>
            </a:r>
            <a:r>
              <a:rPr lang="en-US" dirty="0"/>
              <a:t> have unrelated research facilities &amp; sales personnel in California</a:t>
            </a:r>
          </a:p>
          <a:p>
            <a:pPr marL="0" indent="0">
              <a:buNone/>
            </a:pPr>
            <a:r>
              <a:rPr lang="en-US" dirty="0"/>
              <a:t>	— </a:t>
            </a:r>
            <a:r>
              <a:rPr lang="en-US" i="1" u="sng" dirty="0"/>
              <a:t>did</a:t>
            </a:r>
            <a:r>
              <a:rPr lang="en-US" dirty="0"/>
              <a:t> conduct a nationwide advertising campaign for Plavix</a:t>
            </a:r>
          </a:p>
          <a:p>
            <a:pPr marL="0" indent="0">
              <a:buNone/>
            </a:pPr>
            <a:r>
              <a:rPr lang="en-US" dirty="0"/>
              <a:t>	— </a:t>
            </a:r>
            <a:r>
              <a:rPr lang="en-US" i="1" u="sng" dirty="0"/>
              <a:t>did</a:t>
            </a:r>
            <a:r>
              <a:rPr lang="en-US" i="1" dirty="0"/>
              <a:t>  </a:t>
            </a:r>
            <a:r>
              <a:rPr lang="en-US" dirty="0"/>
              <a:t>sell Plavix in California through a distributor</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p:blipFill>
        <p:spPr>
          <a:xfrm>
            <a:off x="662474" y="429208"/>
            <a:ext cx="1838130" cy="914400"/>
          </a:xfrm>
          <a:prstGeom prst="rect">
            <a:avLst/>
          </a:prstGeom>
        </p:spPr>
      </p:pic>
      <p:sp>
        <p:nvSpPr>
          <p:cNvPr id="5" name="Slide Number Placeholder 4"/>
          <p:cNvSpPr>
            <a:spLocks noGrp="1"/>
          </p:cNvSpPr>
          <p:nvPr>
            <p:ph type="sldNum" sz="quarter" idx="12"/>
          </p:nvPr>
        </p:nvSpPr>
        <p:spPr/>
        <p:txBody>
          <a:bodyPr/>
          <a:lstStyle/>
          <a:p>
            <a:fld id="{2D5C2C8A-BFA8-4D0C-95E6-1C477008A1CD}" type="slidenum">
              <a:rPr lang="en-US" smtClean="0"/>
              <a:t>13</a:t>
            </a:fld>
            <a:endParaRPr lang="en-US"/>
          </a:p>
        </p:txBody>
      </p:sp>
    </p:spTree>
    <p:extLst>
      <p:ext uri="{BB962C8B-B14F-4D97-AF65-F5344CB8AC3E}">
        <p14:creationId xmlns:p14="http://schemas.microsoft.com/office/powerpoint/2010/main" val="424972461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Case Background</a:t>
            </a:r>
            <a:r>
              <a:rPr lang="en-US" b="1" dirty="0">
                <a:solidFill>
                  <a:srgbClr val="0070C0"/>
                </a:solidFill>
              </a:rPr>
              <a:t> </a:t>
            </a:r>
            <a:r>
              <a:rPr lang="en-US" sz="3200" dirty="0"/>
              <a:t>(cont'd)</a:t>
            </a:r>
            <a:endParaRPr lang="en-US" b="1" dirty="0"/>
          </a:p>
        </p:txBody>
      </p:sp>
      <p:sp>
        <p:nvSpPr>
          <p:cNvPr id="3" name="Content Placeholder 2"/>
          <p:cNvSpPr>
            <a:spLocks noGrp="1"/>
          </p:cNvSpPr>
          <p:nvPr>
            <p:ph idx="1"/>
          </p:nvPr>
        </p:nvSpPr>
        <p:spPr>
          <a:xfrm>
            <a:off x="838200" y="1698171"/>
            <a:ext cx="10515600" cy="4478792"/>
          </a:xfrm>
        </p:spPr>
        <p:txBody>
          <a:bodyPr>
            <a:normAutofit fontScale="92500" lnSpcReduction="10000"/>
          </a:bodyPr>
          <a:lstStyle/>
          <a:p>
            <a:pPr lvl="0"/>
            <a:r>
              <a:rPr lang="en-US" dirty="0"/>
              <a:t>Divided California Supreme Court held based on a “sliding-scale” approach – which gives weight to a company’s </a:t>
            </a:r>
            <a:r>
              <a:rPr lang="en-US" i="1" dirty="0"/>
              <a:t>unrelated</a:t>
            </a:r>
            <a:r>
              <a:rPr lang="en-US" dirty="0"/>
              <a:t> in-state activities – that the California trial court had “case-specific“ jurisdiction to adjudicate the out-of-state plaintiffs’ claims</a:t>
            </a:r>
          </a:p>
          <a:p>
            <a:pPr marL="0" indent="0">
              <a:buNone/>
            </a:pPr>
            <a:endParaRPr lang="en-US" dirty="0"/>
          </a:p>
          <a:p>
            <a:pPr lvl="0"/>
            <a:r>
              <a:rPr lang="en-US" dirty="0"/>
              <a:t>U.S. Supreme Court agreed to hear the case</a:t>
            </a:r>
          </a:p>
          <a:p>
            <a:pPr marL="914400" indent="-914400">
              <a:buNone/>
            </a:pPr>
            <a:r>
              <a:rPr lang="en-US" dirty="0"/>
              <a:t>	—  United States participated as </a:t>
            </a:r>
            <a:r>
              <a:rPr lang="en-US" i="1" dirty="0"/>
              <a:t>amicus curiae</a:t>
            </a:r>
            <a:r>
              <a:rPr lang="en-US" dirty="0"/>
              <a:t> in support of Bristol-Myers</a:t>
            </a:r>
          </a:p>
          <a:p>
            <a:pPr marL="0" indent="0">
              <a:buNone/>
            </a:pPr>
            <a:r>
              <a:rPr lang="en-US" dirty="0"/>
              <a:t>	—  Case was argued on April 25</a:t>
            </a:r>
          </a:p>
          <a:p>
            <a:pPr marL="0" indent="0">
              <a:buNone/>
            </a:pPr>
            <a:r>
              <a:rPr lang="en-US" dirty="0"/>
              <a:t>	 —  Supreme Court’s 8-1 opinion issued on June 19 in favor of 	Bristol-Myers</a:t>
            </a:r>
          </a:p>
          <a:p>
            <a:endParaRPr lang="en-US" dirty="0"/>
          </a:p>
        </p:txBody>
      </p:sp>
      <p:sp>
        <p:nvSpPr>
          <p:cNvPr id="5" name="Slide Number Placeholder 4"/>
          <p:cNvSpPr>
            <a:spLocks noGrp="1"/>
          </p:cNvSpPr>
          <p:nvPr>
            <p:ph type="sldNum" sz="quarter" idx="12"/>
          </p:nvPr>
        </p:nvSpPr>
        <p:spPr/>
        <p:txBody>
          <a:bodyPr/>
          <a:lstStyle/>
          <a:p>
            <a:fld id="{2D5C2C8A-BFA8-4D0C-95E6-1C477008A1CD}" type="slidenum">
              <a:rPr lang="en-US" smtClean="0"/>
              <a:t>14</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p:blipFill>
        <p:spPr>
          <a:xfrm>
            <a:off x="936684" y="391887"/>
            <a:ext cx="1428949" cy="989044"/>
          </a:xfrm>
          <a:prstGeom prst="rect">
            <a:avLst/>
          </a:prstGeom>
        </p:spPr>
      </p:pic>
    </p:spTree>
    <p:extLst>
      <p:ext uri="{BB962C8B-B14F-4D97-AF65-F5344CB8AC3E}">
        <p14:creationId xmlns:p14="http://schemas.microsoft.com/office/powerpoint/2010/main" val="329474379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 SUMMARY OF OPINION</a:t>
            </a:r>
          </a:p>
        </p:txBody>
      </p:sp>
      <p:sp>
        <p:nvSpPr>
          <p:cNvPr id="3" name="Content Placeholder 2"/>
          <p:cNvSpPr>
            <a:spLocks noGrp="1"/>
          </p:cNvSpPr>
          <p:nvPr>
            <p:ph idx="1"/>
          </p:nvPr>
        </p:nvSpPr>
        <p:spPr/>
        <p:txBody>
          <a:bodyPr/>
          <a:lstStyle/>
          <a:p>
            <a:r>
              <a:rPr lang="en-US" dirty="0"/>
              <a:t>Existing “specific jurisdiction” principles control the outcome of the case</a:t>
            </a:r>
          </a:p>
          <a:p>
            <a:r>
              <a:rPr lang="en-US" dirty="0"/>
              <a:t>There must be a </a:t>
            </a:r>
            <a:r>
              <a:rPr lang="en-US" dirty="0">
                <a:highlight>
                  <a:srgbClr val="FFFF00"/>
                </a:highlight>
              </a:rPr>
              <a:t>connection</a:t>
            </a:r>
            <a:r>
              <a:rPr lang="en-US" dirty="0"/>
              <a:t> between the out-of-state plaintiffs’ claims and the forum State </a:t>
            </a:r>
          </a:p>
          <a:p>
            <a:r>
              <a:rPr lang="en-US" dirty="0"/>
              <a:t>“When there is no such connection, specific jurisdiction is lacking regardless of the extent of a defendant’s unconnected activities in the State” (slip op. at 7)</a:t>
            </a:r>
          </a:p>
          <a:p>
            <a:r>
              <a:rPr lang="en-US" dirty="0"/>
              <a:t>California Supreme Court’s sliding-scale approach “resembles a loose &amp; spurious form of general jurisdiction,” under which a company can be sued by anyone in the State where it is “at home”</a:t>
            </a:r>
          </a:p>
          <a:p>
            <a:pPr marL="0" indent="0">
              <a:buNone/>
            </a:pPr>
            <a:endParaRPr lang="en-US" dirty="0"/>
          </a:p>
        </p:txBody>
      </p:sp>
      <p:sp>
        <p:nvSpPr>
          <p:cNvPr id="4" name="Slide Number Placeholder 3"/>
          <p:cNvSpPr>
            <a:spLocks noGrp="1"/>
          </p:cNvSpPr>
          <p:nvPr>
            <p:ph type="sldNum" sz="quarter" idx="12"/>
          </p:nvPr>
        </p:nvSpPr>
        <p:spPr/>
        <p:txBody>
          <a:bodyPr/>
          <a:lstStyle/>
          <a:p>
            <a:fld id="{2D5C2C8A-BFA8-4D0C-95E6-1C477008A1CD}" type="slidenum">
              <a:rPr lang="en-US" smtClean="0"/>
              <a:t>15</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p:blipFill>
        <p:spPr>
          <a:xfrm>
            <a:off x="936684" y="391887"/>
            <a:ext cx="1428949" cy="989044"/>
          </a:xfrm>
          <a:prstGeom prst="rect">
            <a:avLst/>
          </a:prstGeom>
        </p:spPr>
      </p:pic>
    </p:spTree>
    <p:extLst>
      <p:ext uri="{BB962C8B-B14F-4D97-AF65-F5344CB8AC3E}">
        <p14:creationId xmlns:p14="http://schemas.microsoft.com/office/powerpoint/2010/main" val="113287963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SUMMARY OF OPINION (cont’d)</a:t>
            </a:r>
            <a:endParaRPr lang="en-US" dirty="0"/>
          </a:p>
        </p:txBody>
      </p:sp>
      <p:sp>
        <p:nvSpPr>
          <p:cNvPr id="3" name="Content Placeholder 2"/>
          <p:cNvSpPr>
            <a:spLocks noGrp="1"/>
          </p:cNvSpPr>
          <p:nvPr>
            <p:ph idx="1"/>
          </p:nvPr>
        </p:nvSpPr>
        <p:spPr/>
        <p:txBody>
          <a:bodyPr/>
          <a:lstStyle/>
          <a:p>
            <a:r>
              <a:rPr lang="en-US" dirty="0"/>
              <a:t>Justice Sotomayor, sole dissenter, concerned that “[t]he effect of the Court’s opinion today is to eliminate nationwide mass actions in any State other than those in which a defendant is ‘essentially at home.’”  (slip op. at 10 (Sotomayor, J., dissenting))</a:t>
            </a:r>
          </a:p>
          <a:p>
            <a:r>
              <a:rPr lang="en-US" dirty="0"/>
              <a:t>Court’s eight-Justice majority states that its decision “will not result in the parade of horribles that [plaintiffs’] conjure up”  (slip op. at 12)   </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2D5C2C8A-BFA8-4D0C-95E6-1C477008A1CD}" type="slidenum">
              <a:rPr lang="en-US" smtClean="0"/>
              <a:t>16</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p:blipFill>
        <p:spPr>
          <a:xfrm>
            <a:off x="936684" y="391887"/>
            <a:ext cx="1428949" cy="989044"/>
          </a:xfrm>
          <a:prstGeom prst="rect">
            <a:avLst/>
          </a:prstGeom>
        </p:spPr>
      </p:pic>
    </p:spTree>
    <p:extLst>
      <p:ext uri="{BB962C8B-B14F-4D97-AF65-F5344CB8AC3E}">
        <p14:creationId xmlns:p14="http://schemas.microsoft.com/office/powerpoint/2010/main" val="196078176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SIGNIFICANCE OF OPINION</a:t>
            </a:r>
          </a:p>
        </p:txBody>
      </p:sp>
      <p:sp>
        <p:nvSpPr>
          <p:cNvPr id="3" name="Content Placeholder 2"/>
          <p:cNvSpPr>
            <a:spLocks noGrp="1"/>
          </p:cNvSpPr>
          <p:nvPr>
            <p:ph idx="1"/>
          </p:nvPr>
        </p:nvSpPr>
        <p:spPr/>
        <p:txBody>
          <a:bodyPr/>
          <a:lstStyle/>
          <a:p>
            <a:r>
              <a:rPr lang="en-US" dirty="0"/>
              <a:t>Nationwide marketing activities — or even high volume of sales in a particular State — is not enough for a company to be sued by out-of-state plaintiffs in that State if it is not where the company is “at home” </a:t>
            </a:r>
          </a:p>
          <a:p>
            <a:pPr marL="0" indent="0">
              <a:buNone/>
            </a:pPr>
            <a:r>
              <a:rPr lang="en-US" dirty="0"/>
              <a:t>        – “at home” normally is only where the company is incorporated 	or has its principal place of business</a:t>
            </a:r>
          </a:p>
        </p:txBody>
      </p:sp>
      <p:sp>
        <p:nvSpPr>
          <p:cNvPr id="4" name="Slide Number Placeholder 3"/>
          <p:cNvSpPr>
            <a:spLocks noGrp="1"/>
          </p:cNvSpPr>
          <p:nvPr>
            <p:ph type="sldNum" sz="quarter" idx="12"/>
          </p:nvPr>
        </p:nvSpPr>
        <p:spPr/>
        <p:txBody>
          <a:bodyPr/>
          <a:lstStyle/>
          <a:p>
            <a:fld id="{2D5C2C8A-BFA8-4D0C-95E6-1C477008A1CD}" type="slidenum">
              <a:rPr lang="en-US" smtClean="0"/>
              <a:t>17</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p:blipFill>
        <p:spPr>
          <a:xfrm>
            <a:off x="936684" y="391887"/>
            <a:ext cx="1428949" cy="989044"/>
          </a:xfrm>
          <a:prstGeom prst="rect">
            <a:avLst/>
          </a:prstGeom>
        </p:spPr>
      </p:pic>
    </p:spTree>
    <p:extLst>
      <p:ext uri="{BB962C8B-B14F-4D97-AF65-F5344CB8AC3E}">
        <p14:creationId xmlns:p14="http://schemas.microsoft.com/office/powerpoint/2010/main" val="41734131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4425"/>
          </a:xfrm>
        </p:spPr>
        <p:txBody>
          <a:bodyPr/>
          <a:lstStyle/>
          <a:p>
            <a:endParaRPr lang="en-US" dirty="0"/>
          </a:p>
        </p:txBody>
      </p:sp>
      <p:sp>
        <p:nvSpPr>
          <p:cNvPr id="3" name="Content Placeholder 2"/>
          <p:cNvSpPr>
            <a:spLocks noGrp="1"/>
          </p:cNvSpPr>
          <p:nvPr>
            <p:ph idx="1"/>
          </p:nvPr>
        </p:nvSpPr>
        <p:spPr>
          <a:xfrm>
            <a:off x="838200" y="1846393"/>
            <a:ext cx="10515600" cy="4351338"/>
          </a:xfrm>
        </p:spPr>
        <p:txBody>
          <a:bodyPr/>
          <a:lstStyle/>
          <a:p>
            <a:pPr marL="0" indent="0">
              <a:buNone/>
            </a:pPr>
            <a:r>
              <a:rPr lang="en-US" b="1" dirty="0"/>
              <a:t>Bill Summary:</a:t>
            </a:r>
            <a:endParaRPr lang="en-US" dirty="0"/>
          </a:p>
          <a:p>
            <a:pPr marL="0" indent="0">
              <a:buNone/>
            </a:pPr>
            <a:r>
              <a:rPr lang="en-US" sz="2600" dirty="0"/>
              <a:t>“SB 258 requires cleaning product manufacturers to disclose specified information about the chemicals contained in the products </a:t>
            </a:r>
            <a:r>
              <a:rPr lang="en-US" sz="2600" dirty="0">
                <a:highlight>
                  <a:srgbClr val="FFFF00"/>
                </a:highlight>
              </a:rPr>
              <a:t>on the product label</a:t>
            </a:r>
            <a:r>
              <a:rPr lang="en-US" sz="2600" dirty="0"/>
              <a:t>.  The bill applies to all cleaning products manufactured or sold in the state on or after January 1, 2018.”</a:t>
            </a:r>
          </a:p>
          <a:p>
            <a:pPr marL="0" indent="0">
              <a:spcBef>
                <a:spcPts val="600"/>
              </a:spcBef>
              <a:buNone/>
            </a:pPr>
            <a:endParaRPr lang="en-US" dirty="0"/>
          </a:p>
          <a:p>
            <a:pPr marL="0" indent="0">
              <a:spcBef>
                <a:spcPts val="600"/>
              </a:spcBef>
              <a:buNone/>
            </a:pPr>
            <a:r>
              <a:rPr lang="en-US" b="1" dirty="0"/>
              <a:t>Purpose:</a:t>
            </a:r>
            <a:endParaRPr lang="en-US" dirty="0"/>
          </a:p>
          <a:p>
            <a:pPr marL="0" indent="0">
              <a:buNone/>
            </a:pPr>
            <a:r>
              <a:rPr lang="en-US" dirty="0"/>
              <a:t>“</a:t>
            </a:r>
            <a:r>
              <a:rPr lang="en-US" dirty="0">
                <a:highlight>
                  <a:srgbClr val="FFFF00"/>
                </a:highlight>
              </a:rPr>
              <a:t>Full ingredient disclosure</a:t>
            </a:r>
            <a:r>
              <a:rPr lang="en-US" dirty="0"/>
              <a:t>” to protect consumers, janitorial &amp; domestic workers, and the environment</a:t>
            </a:r>
          </a:p>
          <a:p>
            <a:pPr marL="0" indent="0">
              <a:buNone/>
            </a:pPr>
            <a:endParaRPr lang="en-US" sz="2400" dirty="0"/>
          </a:p>
        </p:txBody>
      </p:sp>
      <p:sp>
        <p:nvSpPr>
          <p:cNvPr id="5" name="Slide Number Placeholder 4"/>
          <p:cNvSpPr>
            <a:spLocks noGrp="1"/>
          </p:cNvSpPr>
          <p:nvPr>
            <p:ph type="sldNum" sz="quarter" idx="12"/>
          </p:nvPr>
        </p:nvSpPr>
        <p:spPr/>
        <p:txBody>
          <a:bodyPr/>
          <a:lstStyle/>
          <a:p>
            <a:fld id="{2D5C2C8A-BFA8-4D0C-95E6-1C477008A1CD}" type="slidenum">
              <a:rPr lang="en-US" smtClean="0"/>
              <a:t>2</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p:blipFill>
        <p:spPr>
          <a:xfrm>
            <a:off x="558111" y="391887"/>
            <a:ext cx="1428949" cy="989044"/>
          </a:xfrm>
          <a:prstGeom prst="rect">
            <a:avLst/>
          </a:prstGeom>
        </p:spPr>
      </p:pic>
    </p:spTree>
    <p:extLst>
      <p:ext uri="{BB962C8B-B14F-4D97-AF65-F5344CB8AC3E}">
        <p14:creationId xmlns:p14="http://schemas.microsoft.com/office/powerpoint/2010/main" val="62508244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5943"/>
            <a:ext cx="10515600" cy="1063691"/>
          </a:xfrm>
        </p:spPr>
        <p:txBody>
          <a:bodyPr/>
          <a:lstStyle/>
          <a:p>
            <a:pPr algn="ctr"/>
            <a:r>
              <a:rPr lang="en-US" b="1">
                <a:solidFill>
                  <a:srgbClr val="FF0000"/>
                </a:solidFill>
              </a:rPr>
              <a:t>Proponents’ Rationale</a:t>
            </a:r>
          </a:p>
        </p:txBody>
      </p:sp>
      <p:sp>
        <p:nvSpPr>
          <p:cNvPr id="3" name="Content Placeholder 2"/>
          <p:cNvSpPr>
            <a:spLocks noGrp="1"/>
          </p:cNvSpPr>
          <p:nvPr>
            <p:ph idx="1"/>
          </p:nvPr>
        </p:nvSpPr>
        <p:spPr>
          <a:xfrm>
            <a:off x="838200" y="1651517"/>
            <a:ext cx="10515600" cy="4525445"/>
          </a:xfrm>
        </p:spPr>
        <p:txBody>
          <a:bodyPr>
            <a:normAutofit fontScale="70000" lnSpcReduction="20000"/>
          </a:bodyPr>
          <a:lstStyle/>
          <a:p>
            <a:pPr lvl="0">
              <a:spcBef>
                <a:spcPct val="0"/>
              </a:spcBef>
            </a:pPr>
            <a:r>
              <a:rPr lang="en-US" sz="3000" dirty="0"/>
              <a:t>“Cleaning products contain thousands of chemicals, many of which have been associated in scientific studies with </a:t>
            </a:r>
            <a:r>
              <a:rPr lang="en-US" sz="3000" dirty="0">
                <a:highlight>
                  <a:srgbClr val="FFFF00"/>
                </a:highlight>
              </a:rPr>
              <a:t>cancer, asthma and other respiratory damage, skin allergies, and reproductive, developmental, and hormonal changes</a:t>
            </a:r>
            <a:r>
              <a:rPr lang="en-US" sz="3000" dirty="0"/>
              <a:t>”</a:t>
            </a:r>
          </a:p>
          <a:p>
            <a:pPr marL="0" indent="0">
              <a:buNone/>
            </a:pPr>
            <a:r>
              <a:rPr lang="en-US" sz="3000" b="1" dirty="0"/>
              <a:t> </a:t>
            </a:r>
            <a:endParaRPr lang="en-US" sz="3000" dirty="0"/>
          </a:p>
          <a:p>
            <a:pPr lvl="0">
              <a:spcBef>
                <a:spcPct val="0"/>
              </a:spcBef>
            </a:pPr>
            <a:r>
              <a:rPr lang="en-US" sz="3000" dirty="0"/>
              <a:t>“Ingredient labels are mandatory for food, retail cosmetics, and drugs, but not for cleaning products” [what about disinfectants??]</a:t>
            </a:r>
          </a:p>
          <a:p>
            <a:pPr marL="0" indent="0">
              <a:buNone/>
            </a:pPr>
            <a:r>
              <a:rPr lang="en-US" sz="3000" b="1" dirty="0"/>
              <a:t> </a:t>
            </a:r>
            <a:endParaRPr lang="en-US" sz="3000" dirty="0"/>
          </a:p>
          <a:p>
            <a:pPr lvl="0">
              <a:spcBef>
                <a:spcPct val="0"/>
              </a:spcBef>
            </a:pPr>
            <a:r>
              <a:rPr lang="en-US" sz="3000" dirty="0"/>
              <a:t>Existing federal and California laws do not require “cleaning product manufacturers and distributors to fully disclose ingredients on product labels”</a:t>
            </a:r>
          </a:p>
          <a:p>
            <a:pPr marL="0" indent="0">
              <a:buNone/>
            </a:pPr>
            <a:r>
              <a:rPr lang="en-US" sz="3000" b="1" dirty="0"/>
              <a:t> </a:t>
            </a:r>
            <a:endParaRPr lang="en-US" sz="3000" dirty="0"/>
          </a:p>
          <a:p>
            <a:pPr lvl="0">
              <a:spcBef>
                <a:spcPct val="0"/>
              </a:spcBef>
            </a:pPr>
            <a:r>
              <a:rPr lang="en-US" sz="3000" dirty="0"/>
              <a:t>“Californians have the right to know exactly what they are buying in the cleaning aisle”</a:t>
            </a:r>
          </a:p>
          <a:p>
            <a:pPr lvl="0">
              <a:spcBef>
                <a:spcPct val="0"/>
              </a:spcBef>
            </a:pPr>
            <a:endParaRPr lang="en-US" sz="3000" dirty="0"/>
          </a:p>
          <a:p>
            <a:pPr lvl="0"/>
            <a:r>
              <a:rPr lang="en-US" sz="3000" dirty="0"/>
              <a:t>The Act “will </a:t>
            </a:r>
            <a:r>
              <a:rPr lang="en-US" sz="3000" dirty="0">
                <a:highlight>
                  <a:srgbClr val="FFFF00"/>
                </a:highlight>
              </a:rPr>
              <a:t>require companies to come clean about their ingredients</a:t>
            </a:r>
            <a:r>
              <a:rPr lang="en-US" sz="3000" dirty="0"/>
              <a:t> so California families, domestic workers, and vulnerable populations such as children, pregnant women, cancer survivors, and individuals with health conditions and chemical sensitivities can </a:t>
            </a:r>
            <a:r>
              <a:rPr lang="en-US" sz="3000" dirty="0">
                <a:highlight>
                  <a:srgbClr val="FFFF00"/>
                </a:highlight>
              </a:rPr>
              <a:t>make informed decisions and choose products that suit their needs</a:t>
            </a:r>
            <a:r>
              <a:rPr lang="en-US" sz="3000" dirty="0"/>
              <a:t>”</a:t>
            </a:r>
          </a:p>
          <a:p>
            <a:endParaRPr lang="en-US" dirty="0"/>
          </a:p>
          <a:p>
            <a:endParaRPr lang="en-US" dirty="0"/>
          </a:p>
        </p:txBody>
      </p:sp>
      <p:sp>
        <p:nvSpPr>
          <p:cNvPr id="6" name="Slide Number Placeholder 5"/>
          <p:cNvSpPr>
            <a:spLocks noGrp="1"/>
          </p:cNvSpPr>
          <p:nvPr>
            <p:ph type="sldNum" sz="quarter" idx="12"/>
          </p:nvPr>
        </p:nvSpPr>
        <p:spPr/>
        <p:txBody>
          <a:bodyPr/>
          <a:lstStyle/>
          <a:p>
            <a:fld id="{2D5C2C8A-BFA8-4D0C-95E6-1C477008A1C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p:blipFill>
        <p:spPr>
          <a:xfrm>
            <a:off x="638104" y="345234"/>
            <a:ext cx="1428949" cy="989044"/>
          </a:xfrm>
          <a:prstGeom prst="rect">
            <a:avLst/>
          </a:prstGeom>
        </p:spPr>
      </p:pic>
    </p:spTree>
    <p:extLst>
      <p:ext uri="{BB962C8B-B14F-4D97-AF65-F5344CB8AC3E}">
        <p14:creationId xmlns:p14="http://schemas.microsoft.com/office/powerpoint/2010/main" val="107896812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solidFill>
                  <a:srgbClr val="FF0000"/>
                </a:solidFill>
              </a:rPr>
              <a:t>Definitions</a:t>
            </a:r>
          </a:p>
        </p:txBody>
      </p:sp>
      <p:sp>
        <p:nvSpPr>
          <p:cNvPr id="3" name="Content Placeholder 2"/>
          <p:cNvSpPr>
            <a:spLocks noGrp="1"/>
          </p:cNvSpPr>
          <p:nvPr>
            <p:ph idx="1"/>
          </p:nvPr>
        </p:nvSpPr>
        <p:spPr/>
        <p:txBody>
          <a:bodyPr>
            <a:normAutofit/>
          </a:bodyPr>
          <a:lstStyle/>
          <a:p>
            <a:pPr lvl="0" fontAlgn="base"/>
            <a:r>
              <a:rPr lang="en-US" sz="2000" u="sng" dirty="0"/>
              <a:t>Cleaning product</a:t>
            </a:r>
            <a:r>
              <a:rPr lang="en-US" sz="2000" dirty="0"/>
              <a:t> “means any product used primarily for commercial, domestic, or institutional cleaning purposes, including an air care product, automotive product, </a:t>
            </a:r>
            <a:r>
              <a:rPr lang="en-US" sz="2000" dirty="0">
                <a:highlight>
                  <a:srgbClr val="FFFF00"/>
                </a:highlight>
              </a:rPr>
              <a:t>general cleaning product</a:t>
            </a:r>
            <a:r>
              <a:rPr lang="en-US" sz="2000" dirty="0"/>
              <a:t>, or a polish or floor maintenance product”</a:t>
            </a:r>
          </a:p>
          <a:p>
            <a:pPr fontAlgn="base"/>
            <a:endParaRPr lang="en-US" sz="2000" dirty="0"/>
          </a:p>
          <a:p>
            <a:pPr lvl="0"/>
            <a:r>
              <a:rPr lang="en-US" sz="2000" u="sng" dirty="0"/>
              <a:t>General cleaning product</a:t>
            </a:r>
            <a:r>
              <a:rPr lang="en-US" sz="2000" dirty="0"/>
              <a:t> “means a soap, detergent, or </a:t>
            </a:r>
            <a:r>
              <a:rPr lang="en-US" sz="2000" dirty="0">
                <a:highlight>
                  <a:srgbClr val="FFFF00"/>
                </a:highlight>
              </a:rPr>
              <a:t>other chemically formulated consumer product</a:t>
            </a:r>
            <a:r>
              <a:rPr lang="en-US" sz="2000" dirty="0"/>
              <a:t> designed or labeled to indicate that the purpose of the product is to clean, </a:t>
            </a:r>
            <a:r>
              <a:rPr lang="en-US" sz="2000" dirty="0">
                <a:highlight>
                  <a:srgbClr val="00FF00"/>
                </a:highlight>
              </a:rPr>
              <a:t>disinfect</a:t>
            </a:r>
            <a:r>
              <a:rPr lang="en-US" sz="2000" dirty="0"/>
              <a:t>, or otherwise care for fabric, dishes or other wares, surfaces including, but not limited to, floors, furniture, countertops, showers and baths, or other hard surfaces, such as stovetops, microwaves, and other appliances”</a:t>
            </a:r>
          </a:p>
          <a:p>
            <a:pPr marL="0" lvl="0" indent="0">
              <a:buNone/>
            </a:pPr>
            <a:endParaRPr lang="en-US" sz="2000" dirty="0"/>
          </a:p>
          <a:p>
            <a:r>
              <a:rPr lang="en-US" sz="2000" u="sng" dirty="0"/>
              <a:t>Chemically formulated consumer product</a:t>
            </a:r>
            <a:r>
              <a:rPr lang="en-US" sz="2000" dirty="0"/>
              <a:t> “means a consumer product, as defined in [Health &amp; Safety Code 25251(e)] — a definition which  </a:t>
            </a:r>
            <a:r>
              <a:rPr lang="en-US" sz="2000" dirty="0">
                <a:highlight>
                  <a:srgbClr val="00FF00"/>
                </a:highlight>
              </a:rPr>
              <a:t>excludes “pesticides</a:t>
            </a:r>
            <a:r>
              <a:rPr lang="en-US" sz="2000" dirty="0"/>
              <a:t>”</a:t>
            </a:r>
            <a:endParaRPr lang="en-US" sz="2000" u="sng" dirty="0"/>
          </a:p>
          <a:p>
            <a:pPr marL="0" lvl="0" indent="0">
              <a:buNone/>
            </a:pPr>
            <a:endParaRPr lang="en-US" sz="2600" dirty="0"/>
          </a:p>
          <a:p>
            <a:endParaRPr lang="en-US" dirty="0"/>
          </a:p>
        </p:txBody>
      </p:sp>
      <p:sp>
        <p:nvSpPr>
          <p:cNvPr id="5" name="Slide Number Placeholder 4"/>
          <p:cNvSpPr>
            <a:spLocks noGrp="1"/>
          </p:cNvSpPr>
          <p:nvPr>
            <p:ph type="sldNum" sz="quarter" idx="12"/>
          </p:nvPr>
        </p:nvSpPr>
        <p:spPr/>
        <p:txBody>
          <a:bodyPr/>
          <a:lstStyle/>
          <a:p>
            <a:fld id="{2D5C2C8A-BFA8-4D0C-95E6-1C477008A1CD}" type="slidenum">
              <a:rPr lang="en-US" smtClean="0"/>
              <a:t>4</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p:blipFill>
        <p:spPr>
          <a:xfrm>
            <a:off x="722080" y="503855"/>
            <a:ext cx="1428949" cy="989044"/>
          </a:xfrm>
          <a:prstGeom prst="rect">
            <a:avLst/>
          </a:prstGeom>
        </p:spPr>
      </p:pic>
    </p:spTree>
    <p:extLst>
      <p:ext uri="{BB962C8B-B14F-4D97-AF65-F5344CB8AC3E}">
        <p14:creationId xmlns:p14="http://schemas.microsoft.com/office/powerpoint/2010/main" val="17310343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solidFill>
                  <a:srgbClr val="FF0000"/>
                </a:solidFill>
              </a:rPr>
              <a:t>More Definitions</a:t>
            </a:r>
          </a:p>
        </p:txBody>
      </p:sp>
      <p:sp>
        <p:nvSpPr>
          <p:cNvPr id="3" name="Content Placeholder 2"/>
          <p:cNvSpPr>
            <a:spLocks noGrp="1"/>
          </p:cNvSpPr>
          <p:nvPr>
            <p:ph idx="1"/>
          </p:nvPr>
        </p:nvSpPr>
        <p:spPr>
          <a:xfrm>
            <a:off x="838200" y="1604865"/>
            <a:ext cx="10515600" cy="4572098"/>
          </a:xfrm>
        </p:spPr>
        <p:txBody>
          <a:bodyPr>
            <a:normAutofit fontScale="92500" lnSpcReduction="10000"/>
          </a:bodyPr>
          <a:lstStyle/>
          <a:p>
            <a:pPr lvl="0"/>
            <a:r>
              <a:rPr lang="en-US" u="sng" dirty="0"/>
              <a:t>Ingredient</a:t>
            </a:r>
            <a:r>
              <a:rPr lang="en-US" dirty="0"/>
              <a:t> “means a chemical that has </a:t>
            </a:r>
            <a:r>
              <a:rPr lang="en-US" dirty="0">
                <a:highlight>
                  <a:srgbClr val="FFFF00"/>
                </a:highlight>
              </a:rPr>
              <a:t>a functional or technical effect</a:t>
            </a:r>
            <a:r>
              <a:rPr lang="en-US" dirty="0"/>
              <a:t> on the product, including, but not limited to, the components of fragrances and coloring agents”</a:t>
            </a:r>
          </a:p>
          <a:p>
            <a:endParaRPr lang="en-US" dirty="0"/>
          </a:p>
          <a:p>
            <a:pPr lvl="0"/>
            <a:r>
              <a:rPr lang="en-US" dirty="0"/>
              <a:t>“</a:t>
            </a:r>
            <a:r>
              <a:rPr lang="en-US" u="sng" dirty="0"/>
              <a:t>Contaminant of concern</a:t>
            </a:r>
            <a:r>
              <a:rPr lang="en-US" dirty="0"/>
              <a:t>” means a chemical present in the product at or above the practical quantitation limit that has </a:t>
            </a:r>
            <a:r>
              <a:rPr lang="en-US" dirty="0">
                <a:highlight>
                  <a:srgbClr val="FFFF00"/>
                </a:highlight>
              </a:rPr>
              <a:t>no</a:t>
            </a:r>
            <a:r>
              <a:rPr lang="en-US" dirty="0"/>
              <a:t> functional or technical effect in the finished product” and </a:t>
            </a:r>
          </a:p>
          <a:p>
            <a:pPr marL="914400" indent="-914400">
              <a:buNone/>
            </a:pPr>
            <a:r>
              <a:rPr lang="en-US" dirty="0"/>
              <a:t>	— is included on the California Department of Toxic Substances Control (DTSC) “</a:t>
            </a:r>
            <a:r>
              <a:rPr lang="en-US" dirty="0">
                <a:highlight>
                  <a:srgbClr val="FFFF00"/>
                </a:highlight>
              </a:rPr>
              <a:t>Candidate  Chemicals List</a:t>
            </a:r>
            <a:r>
              <a:rPr lang="en-US" dirty="0"/>
              <a:t>” due to “ a hazard trait or toxicological/environmental endpoint,” or</a:t>
            </a:r>
          </a:p>
          <a:p>
            <a:pPr marL="914400" indent="-914400">
              <a:buNone/>
            </a:pPr>
            <a:r>
              <a:rPr lang="en-US" dirty="0"/>
              <a:t>	— is an “</a:t>
            </a:r>
            <a:r>
              <a:rPr lang="en-US" dirty="0">
                <a:highlight>
                  <a:srgbClr val="FFFF00"/>
                </a:highlight>
              </a:rPr>
              <a:t>allergic fragrance</a:t>
            </a:r>
            <a:r>
              <a:rPr lang="en-US" dirty="0"/>
              <a:t>” that appears on the list in Annex III of EU Cosmetics Regulation 1223/2009</a:t>
            </a:r>
          </a:p>
          <a:p>
            <a:endParaRPr lang="en-US" dirty="0"/>
          </a:p>
        </p:txBody>
      </p:sp>
      <p:sp>
        <p:nvSpPr>
          <p:cNvPr id="5" name="Slide Number Placeholder 4"/>
          <p:cNvSpPr>
            <a:spLocks noGrp="1"/>
          </p:cNvSpPr>
          <p:nvPr>
            <p:ph type="sldNum" sz="quarter" idx="12"/>
          </p:nvPr>
        </p:nvSpPr>
        <p:spPr/>
        <p:txBody>
          <a:bodyPr/>
          <a:lstStyle/>
          <a:p>
            <a:fld id="{2D5C2C8A-BFA8-4D0C-95E6-1C477008A1CD}" type="slidenum">
              <a:rPr lang="en-US" smtClean="0"/>
              <a:t>5</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p:blipFill>
        <p:spPr>
          <a:xfrm>
            <a:off x="558111" y="429210"/>
            <a:ext cx="1428949" cy="989044"/>
          </a:xfrm>
          <a:prstGeom prst="rect">
            <a:avLst/>
          </a:prstGeom>
        </p:spPr>
      </p:pic>
    </p:spTree>
    <p:extLst>
      <p:ext uri="{BB962C8B-B14F-4D97-AF65-F5344CB8AC3E}">
        <p14:creationId xmlns:p14="http://schemas.microsoft.com/office/powerpoint/2010/main" val="319875391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solidFill>
                  <a:srgbClr val="FF0000"/>
                </a:solidFill>
              </a:rPr>
              <a:t>Key Requirements</a:t>
            </a:r>
          </a:p>
        </p:txBody>
      </p:sp>
      <p:sp>
        <p:nvSpPr>
          <p:cNvPr id="3" name="Content Placeholder 2"/>
          <p:cNvSpPr>
            <a:spLocks noGrp="1"/>
          </p:cNvSpPr>
          <p:nvPr>
            <p:ph idx="1"/>
          </p:nvPr>
        </p:nvSpPr>
        <p:spPr/>
        <p:txBody>
          <a:bodyPr>
            <a:normAutofit fontScale="92500"/>
          </a:bodyPr>
          <a:lstStyle/>
          <a:p>
            <a:pPr lvl="0"/>
            <a:r>
              <a:rPr lang="en-US" dirty="0"/>
              <a:t>Manufacturers of cleaning products sold or produced in California after </a:t>
            </a:r>
            <a:r>
              <a:rPr lang="en-US" u="sng" dirty="0"/>
              <a:t>July 1, 2018</a:t>
            </a:r>
            <a:r>
              <a:rPr lang="en-US" dirty="0"/>
              <a:t> must disclose each “</a:t>
            </a:r>
            <a:r>
              <a:rPr lang="en-US" u="sng" dirty="0">
                <a:highlight>
                  <a:srgbClr val="FFFF00"/>
                </a:highlight>
              </a:rPr>
              <a:t>ingredient</a:t>
            </a:r>
            <a:r>
              <a:rPr lang="en-US" dirty="0">
                <a:highlight>
                  <a:srgbClr val="FFFF00"/>
                </a:highlight>
              </a:rPr>
              <a:t>” and “</a:t>
            </a:r>
            <a:r>
              <a:rPr lang="en-US" u="sng" dirty="0">
                <a:highlight>
                  <a:srgbClr val="FFFF00"/>
                </a:highlight>
              </a:rPr>
              <a:t>contaminant of concern</a:t>
            </a:r>
            <a:r>
              <a:rPr lang="en-US" dirty="0"/>
              <a:t>” on the </a:t>
            </a:r>
            <a:r>
              <a:rPr lang="en-US" dirty="0">
                <a:highlight>
                  <a:srgbClr val="FFFF00"/>
                </a:highlight>
              </a:rPr>
              <a:t>product label</a:t>
            </a:r>
          </a:p>
          <a:p>
            <a:pPr marL="0" indent="0">
              <a:buNone/>
            </a:pPr>
            <a:endParaRPr lang="en-US" dirty="0"/>
          </a:p>
          <a:p>
            <a:pPr lvl="0"/>
            <a:r>
              <a:rPr lang="en-US" dirty="0"/>
              <a:t>Ingredients &amp; contaminants of concern must be </a:t>
            </a:r>
            <a:r>
              <a:rPr lang="en-US" u="sng" dirty="0"/>
              <a:t>listed in decreasing order by weight</a:t>
            </a:r>
            <a:r>
              <a:rPr lang="en-US" dirty="0"/>
              <a:t> (ingredients present at &lt; 1% can be listed in any order)</a:t>
            </a:r>
          </a:p>
          <a:p>
            <a:pPr marL="0" indent="0">
              <a:buNone/>
            </a:pPr>
            <a:r>
              <a:rPr lang="en-US" dirty="0"/>
              <a:t> </a:t>
            </a:r>
          </a:p>
          <a:p>
            <a:pPr lvl="0"/>
            <a:r>
              <a:rPr lang="en-US" dirty="0"/>
              <a:t>Labels must include a “</a:t>
            </a:r>
            <a:r>
              <a:rPr lang="en-US" u="sng" dirty="0"/>
              <a:t>pictogram</a:t>
            </a:r>
            <a:r>
              <a:rPr lang="en-US" dirty="0"/>
              <a:t>” developed by the California EPA “that communicates the </a:t>
            </a:r>
            <a:r>
              <a:rPr lang="en-US" u="sng" dirty="0"/>
              <a:t>potential health impacts</a:t>
            </a:r>
            <a:r>
              <a:rPr lang="en-US" dirty="0"/>
              <a:t> of any of the ingredients or contaminants of concern in the product”</a:t>
            </a:r>
          </a:p>
          <a:p>
            <a:endParaRPr lang="en-US" dirty="0"/>
          </a:p>
        </p:txBody>
      </p:sp>
      <p:sp>
        <p:nvSpPr>
          <p:cNvPr id="5" name="Slide Number Placeholder 4"/>
          <p:cNvSpPr>
            <a:spLocks noGrp="1"/>
          </p:cNvSpPr>
          <p:nvPr>
            <p:ph type="sldNum" sz="quarter" idx="12"/>
          </p:nvPr>
        </p:nvSpPr>
        <p:spPr/>
        <p:txBody>
          <a:bodyPr/>
          <a:lstStyle/>
          <a:p>
            <a:fld id="{2D5C2C8A-BFA8-4D0C-95E6-1C477008A1CD}" type="slidenum">
              <a:rPr lang="en-US" smtClean="0"/>
              <a:t>6</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p:blipFill>
        <p:spPr>
          <a:xfrm>
            <a:off x="824717" y="550508"/>
            <a:ext cx="1428949" cy="989044"/>
          </a:xfrm>
          <a:prstGeom prst="rect">
            <a:avLst/>
          </a:prstGeom>
        </p:spPr>
      </p:pic>
    </p:spTree>
    <p:extLst>
      <p:ext uri="{BB962C8B-B14F-4D97-AF65-F5344CB8AC3E}">
        <p14:creationId xmlns:p14="http://schemas.microsoft.com/office/powerpoint/2010/main" val="290630625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solidFill>
                  <a:srgbClr val="FF0000"/>
                </a:solidFill>
              </a:rPr>
              <a:t>Key Requirements  </a:t>
            </a:r>
            <a:r>
              <a:rPr lang="en-US" sz="2800"/>
              <a:t>(</a:t>
            </a:r>
            <a:r>
              <a:rPr lang="en-US" sz="2800" b="1"/>
              <a:t>cont'd)</a:t>
            </a:r>
            <a:endParaRPr lang="en-US" b="1"/>
          </a:p>
        </p:txBody>
      </p:sp>
      <p:sp>
        <p:nvSpPr>
          <p:cNvPr id="3" name="Content Placeholder 2"/>
          <p:cNvSpPr>
            <a:spLocks noGrp="1"/>
          </p:cNvSpPr>
          <p:nvPr>
            <p:ph idx="1"/>
          </p:nvPr>
        </p:nvSpPr>
        <p:spPr/>
        <p:txBody>
          <a:bodyPr/>
          <a:lstStyle/>
          <a:p>
            <a:pPr lvl="0"/>
            <a:r>
              <a:rPr lang="en-US" dirty="0"/>
              <a:t>Labels must direct consumers to the manufacturer’s </a:t>
            </a:r>
            <a:r>
              <a:rPr lang="en-US" u="sng" dirty="0"/>
              <a:t>website</a:t>
            </a:r>
            <a:r>
              <a:rPr lang="en-US" dirty="0"/>
              <a:t>, which must disclose </a:t>
            </a:r>
            <a:r>
              <a:rPr lang="en-US" dirty="0">
                <a:highlight>
                  <a:srgbClr val="FFFF00"/>
                </a:highlight>
              </a:rPr>
              <a:t>all ingredients &amp; contaminants of concern</a:t>
            </a:r>
            <a:r>
              <a:rPr lang="en-US" dirty="0"/>
              <a:t> and provide links to the DTSC &amp; EU Cosmetics lists </a:t>
            </a:r>
          </a:p>
          <a:p>
            <a:endParaRPr lang="en-US" dirty="0"/>
          </a:p>
          <a:p>
            <a:pPr lvl="0"/>
            <a:r>
              <a:rPr lang="en-US" dirty="0"/>
              <a:t>Requires an employer to identify a cleaning product &amp; its ingredients on </a:t>
            </a:r>
            <a:r>
              <a:rPr lang="en-US" u="sng" dirty="0"/>
              <a:t>workplace containers</a:t>
            </a:r>
            <a:r>
              <a:rPr lang="en-US" dirty="0"/>
              <a:t>   </a:t>
            </a:r>
          </a:p>
          <a:p>
            <a:endParaRPr lang="en-US" dirty="0"/>
          </a:p>
        </p:txBody>
      </p:sp>
      <p:sp>
        <p:nvSpPr>
          <p:cNvPr id="5" name="Slide Number Placeholder 4"/>
          <p:cNvSpPr>
            <a:spLocks noGrp="1"/>
          </p:cNvSpPr>
          <p:nvPr>
            <p:ph type="sldNum" sz="quarter" idx="12"/>
          </p:nvPr>
        </p:nvSpPr>
        <p:spPr/>
        <p:txBody>
          <a:bodyPr/>
          <a:lstStyle/>
          <a:p>
            <a:fld id="{2D5C2C8A-BFA8-4D0C-95E6-1C477008A1CD}" type="slidenum">
              <a:rPr lang="en-US" smtClean="0"/>
              <a:t>7</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p:blipFill>
        <p:spPr>
          <a:xfrm>
            <a:off x="806055" y="485193"/>
            <a:ext cx="1428949" cy="989044"/>
          </a:xfrm>
          <a:prstGeom prst="rect">
            <a:avLst/>
          </a:prstGeom>
        </p:spPr>
      </p:pic>
    </p:spTree>
    <p:extLst>
      <p:ext uri="{BB962C8B-B14F-4D97-AF65-F5344CB8AC3E}">
        <p14:creationId xmlns:p14="http://schemas.microsoft.com/office/powerpoint/2010/main" val="216405755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1120"/>
          </a:xfrm>
        </p:spPr>
        <p:txBody>
          <a:bodyPr/>
          <a:lstStyle/>
          <a:p>
            <a:pPr algn="ctr"/>
            <a:r>
              <a:rPr lang="en-US" b="1">
                <a:solidFill>
                  <a:srgbClr val="FF0000"/>
                </a:solidFill>
              </a:rPr>
              <a:t>Some Issues</a:t>
            </a:r>
          </a:p>
        </p:txBody>
      </p:sp>
      <p:sp>
        <p:nvSpPr>
          <p:cNvPr id="3" name="Content Placeholder 2"/>
          <p:cNvSpPr>
            <a:spLocks noGrp="1"/>
          </p:cNvSpPr>
          <p:nvPr>
            <p:ph idx="1"/>
          </p:nvPr>
        </p:nvSpPr>
        <p:spPr>
          <a:xfrm>
            <a:off x="838200" y="1502229"/>
            <a:ext cx="10515600" cy="4674734"/>
          </a:xfrm>
        </p:spPr>
        <p:txBody>
          <a:bodyPr>
            <a:noAutofit/>
          </a:bodyPr>
          <a:lstStyle/>
          <a:p>
            <a:pPr lvl="0">
              <a:spcAft>
                <a:spcPts val="1200"/>
              </a:spcAft>
            </a:pPr>
            <a:r>
              <a:rPr lang="en-US" sz="2600"/>
              <a:t>Practicality of listing each ingredient &amp; contaminant of concern on product labels</a:t>
            </a:r>
          </a:p>
          <a:p>
            <a:pPr lvl="0">
              <a:spcBef>
                <a:spcPts val="1800"/>
              </a:spcBef>
              <a:spcAft>
                <a:spcPts val="1200"/>
              </a:spcAft>
            </a:pPr>
            <a:r>
              <a:rPr lang="en-US" sz="2600"/>
              <a:t>Practicality of including Cal EPA pictograms on product labels</a:t>
            </a:r>
          </a:p>
          <a:p>
            <a:pPr lvl="0">
              <a:spcBef>
                <a:spcPts val="1800"/>
              </a:spcBef>
              <a:spcAft>
                <a:spcPts val="1200"/>
              </a:spcAft>
            </a:pPr>
            <a:r>
              <a:rPr lang="en-US" sz="2600"/>
              <a:t>Information overload &amp; over-warning </a:t>
            </a:r>
          </a:p>
          <a:p>
            <a:pPr lvl="0">
              <a:spcBef>
                <a:spcPts val="1800"/>
              </a:spcBef>
              <a:spcAft>
                <a:spcPts val="1200"/>
              </a:spcAft>
            </a:pPr>
            <a:r>
              <a:rPr lang="en-US" sz="2600"/>
              <a:t>Regulatory overlap</a:t>
            </a:r>
          </a:p>
          <a:p>
            <a:pPr lvl="0">
              <a:spcBef>
                <a:spcPts val="1800"/>
              </a:spcBef>
            </a:pPr>
            <a:r>
              <a:rPr lang="en-US" sz="2600"/>
              <a:t>FIFRA labeling issues for disinfectants</a:t>
            </a:r>
          </a:p>
          <a:p>
            <a:pPr marL="0" indent="0">
              <a:spcBef>
                <a:spcPts val="1800"/>
              </a:spcBef>
              <a:buNone/>
            </a:pPr>
            <a:r>
              <a:rPr lang="en-US" sz="2600"/>
              <a:t>	— FIFRA preemption of state labeling requirements</a:t>
            </a:r>
          </a:p>
          <a:p>
            <a:pPr marL="0" indent="0">
              <a:spcBef>
                <a:spcPts val="600"/>
              </a:spcBef>
              <a:buNone/>
            </a:pPr>
            <a:r>
              <a:rPr lang="en-US" sz="2600"/>
              <a:t>	— EPA policy re websites as “labeling”</a:t>
            </a:r>
          </a:p>
        </p:txBody>
      </p:sp>
      <p:sp>
        <p:nvSpPr>
          <p:cNvPr id="5" name="Slide Number Placeholder 4"/>
          <p:cNvSpPr>
            <a:spLocks noGrp="1"/>
          </p:cNvSpPr>
          <p:nvPr>
            <p:ph type="sldNum" sz="quarter" idx="12"/>
          </p:nvPr>
        </p:nvSpPr>
        <p:spPr/>
        <p:txBody>
          <a:bodyPr/>
          <a:lstStyle/>
          <a:p>
            <a:fld id="{2D5C2C8A-BFA8-4D0C-95E6-1C477008A1CD}" type="slidenum">
              <a:rPr lang="en-US" smtClean="0"/>
              <a:t>8</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p:blipFill>
        <p:spPr>
          <a:xfrm>
            <a:off x="703418" y="438540"/>
            <a:ext cx="1428949" cy="989044"/>
          </a:xfrm>
          <a:prstGeom prst="rect">
            <a:avLst/>
          </a:prstGeom>
        </p:spPr>
      </p:pic>
    </p:spTree>
    <p:extLst>
      <p:ext uri="{BB962C8B-B14F-4D97-AF65-F5344CB8AC3E}">
        <p14:creationId xmlns:p14="http://schemas.microsoft.com/office/powerpoint/2010/main" val="360092958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6434"/>
          </a:xfrm>
        </p:spPr>
        <p:txBody>
          <a:bodyPr/>
          <a:lstStyle/>
          <a:p>
            <a:pPr algn="ctr"/>
            <a:r>
              <a:rPr lang="en-US" b="1">
                <a:solidFill>
                  <a:srgbClr val="FF0000"/>
                </a:solidFill>
              </a:rPr>
              <a:t>Status of SB 258</a:t>
            </a:r>
          </a:p>
        </p:txBody>
      </p:sp>
      <p:sp>
        <p:nvSpPr>
          <p:cNvPr id="3" name="Content Placeholder 2"/>
          <p:cNvSpPr>
            <a:spLocks noGrp="1"/>
          </p:cNvSpPr>
          <p:nvPr>
            <p:ph idx="1"/>
          </p:nvPr>
        </p:nvSpPr>
        <p:spPr>
          <a:xfrm>
            <a:off x="838200" y="1688841"/>
            <a:ext cx="10515600" cy="4488122"/>
          </a:xfrm>
        </p:spPr>
        <p:txBody>
          <a:bodyPr>
            <a:normAutofit/>
          </a:bodyPr>
          <a:lstStyle/>
          <a:p>
            <a:pPr lvl="0"/>
            <a:r>
              <a:rPr lang="en-US" sz="2000" dirty="0"/>
              <a:t>February 2017 — Introduced by California Senator Ricardo Lara (a powerful, liberal, Democrat from LA)</a:t>
            </a:r>
          </a:p>
          <a:p>
            <a:pPr marL="0" indent="0">
              <a:buNone/>
            </a:pPr>
            <a:endParaRPr lang="en-US" sz="2000" dirty="0"/>
          </a:p>
          <a:p>
            <a:pPr lvl="0"/>
            <a:r>
              <a:rPr lang="en-US" sz="2000" dirty="0"/>
              <a:t>March 2017 — Considered by California Senate Committees on Labor &amp; Industrial Relations and Environmental Quality</a:t>
            </a:r>
          </a:p>
          <a:p>
            <a:pPr marL="0" lvl="0" indent="0">
              <a:buNone/>
            </a:pPr>
            <a:endParaRPr lang="en-US" sz="2000" dirty="0"/>
          </a:p>
          <a:p>
            <a:pPr lvl="0"/>
            <a:r>
              <a:rPr lang="en-US" sz="2000" dirty="0"/>
              <a:t>May  2017 —  Considered by Senate Appropriations Committee (Lara is chair)</a:t>
            </a:r>
          </a:p>
          <a:p>
            <a:pPr marL="0" indent="0">
              <a:buNone/>
            </a:pPr>
            <a:r>
              <a:rPr lang="en-US" sz="2000" dirty="0"/>
              <a:t> </a:t>
            </a:r>
          </a:p>
          <a:p>
            <a:pPr lvl="0"/>
            <a:r>
              <a:rPr lang="en-US" sz="2000" dirty="0"/>
              <a:t>May  2017 — Passed California Senate by 22-15 vote primarily along party lines; sent to Assembly</a:t>
            </a:r>
          </a:p>
          <a:p>
            <a:pPr marL="0" lvl="0" indent="0">
              <a:buNone/>
            </a:pPr>
            <a:endParaRPr lang="en-US" sz="2000" dirty="0"/>
          </a:p>
          <a:p>
            <a:pPr lvl="0"/>
            <a:r>
              <a:rPr lang="en-US" sz="2000" dirty="0"/>
              <a:t>June 2017 – Referred to Assembly Environmental  Safety &amp; Toxic Materials and  Labor &amp; Employment Committees</a:t>
            </a:r>
          </a:p>
          <a:p>
            <a:pPr lvl="0"/>
            <a:endParaRPr lang="en-US" sz="2000" dirty="0"/>
          </a:p>
          <a:p>
            <a:pPr lvl="0"/>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2D5C2C8A-BFA8-4D0C-95E6-1C477008A1CD}" type="slidenum">
              <a:rPr lang="en-US" smtClean="0"/>
              <a:t>9</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p:blipFill>
        <p:spPr>
          <a:xfrm>
            <a:off x="787395" y="522516"/>
            <a:ext cx="1428949" cy="989044"/>
          </a:xfrm>
          <a:prstGeom prst="rect">
            <a:avLst/>
          </a:prstGeom>
        </p:spPr>
      </p:pic>
    </p:spTree>
    <p:extLst>
      <p:ext uri="{BB962C8B-B14F-4D97-AF65-F5344CB8AC3E}">
        <p14:creationId xmlns:p14="http://schemas.microsoft.com/office/powerpoint/2010/main" val="31327565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4.10.24"/>
  <p:tag name="AS_TITLE" val="Aspose.Slides for .NET 4.0"/>
  <p:tag name="AS_VERSION" val="14.8.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1505</Words>
  <Application>Microsoft Office PowerPoint</Application>
  <PresentationFormat>Widescreen</PresentationFormat>
  <Paragraphs>129</Paragraphs>
  <Slides>17</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                                California Cleaning Product Right To Know Act of 2017 SB - 258  </vt:lpstr>
      <vt:lpstr>PowerPoint Presentation</vt:lpstr>
      <vt:lpstr>Proponents’ Rationale</vt:lpstr>
      <vt:lpstr>Definitions</vt:lpstr>
      <vt:lpstr>More Definitions</vt:lpstr>
      <vt:lpstr>Key Requirements</vt:lpstr>
      <vt:lpstr>Key Requirements  (cont'd)</vt:lpstr>
      <vt:lpstr>Some Issues</vt:lpstr>
      <vt:lpstr>Status of SB 258</vt:lpstr>
      <vt:lpstr>Bristol-Myers Squibb Co. v.  Superior Court of California No.  16-466 (U.S. Supreme Court)</vt:lpstr>
      <vt:lpstr>Issue</vt:lpstr>
      <vt:lpstr>Case Background</vt:lpstr>
      <vt:lpstr>Case Background (cont'd)</vt:lpstr>
      <vt:lpstr>Case Background (cont'd)</vt:lpstr>
      <vt:lpstr> SUMMARY OF OPINION</vt:lpstr>
      <vt:lpstr>SUMMARY OF OPINION (cont’d)</vt:lpstr>
      <vt:lpstr>SIGNIFICANCE OF OPINION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1601-01-01T00:00:00Z</dcterms:created>
  <dcterms:modified xsi:type="dcterms:W3CDTF">2024-04-29T12:46:45Z</dcterms:modified>
</cp:coreProperties>
</file>