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0" r:id="rId4"/>
    <p:sldId id="262" r:id="rId5"/>
    <p:sldId id="264" r:id="rId6"/>
    <p:sldId id="265" r:id="rId7"/>
    <p:sldId id="266" r:id="rId8"/>
    <p:sldId id="267" r:id="rId9"/>
    <p:sldId id="272" r:id="rId10"/>
    <p:sldId id="268" r:id="rId11"/>
    <p:sldId id="271" r:id="rId12"/>
    <p:sldId id="273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7FF"/>
    <a:srgbClr val="063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0BA89-DCA6-4875-9EF7-28793F3E5537}" v="1" dt="2020-03-19T12:00:31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63" d="100"/>
          <a:sy n="63" d="100"/>
        </p:scale>
        <p:origin x="77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wrence Ebner" userId="ac1052fb363df9d3" providerId="LiveId" clId="{4930BA89-DCA6-4875-9EF7-28793F3E5537}"/>
    <pc:docChg chg="modSld">
      <pc:chgData name="Lawrence Ebner" userId="ac1052fb363df9d3" providerId="LiveId" clId="{4930BA89-DCA6-4875-9EF7-28793F3E5537}" dt="2020-03-19T12:00:06.277" v="13" actId="20577"/>
      <pc:docMkLst>
        <pc:docMk/>
      </pc:docMkLst>
      <pc:sldChg chg="modSp mod">
        <pc:chgData name="Lawrence Ebner" userId="ac1052fb363df9d3" providerId="LiveId" clId="{4930BA89-DCA6-4875-9EF7-28793F3E5537}" dt="2020-03-19T12:00:06.277" v="13" actId="20577"/>
        <pc:sldMkLst>
          <pc:docMk/>
          <pc:sldMk cId="3241142263" sldId="272"/>
        </pc:sldMkLst>
        <pc:spChg chg="mod">
          <ac:chgData name="Lawrence Ebner" userId="ac1052fb363df9d3" providerId="LiveId" clId="{4930BA89-DCA6-4875-9EF7-28793F3E5537}" dt="2020-03-19T12:00:06.277" v="13" actId="20577"/>
          <ac:spMkLst>
            <pc:docMk/>
            <pc:sldMk cId="3241142263" sldId="272"/>
            <ac:spMk id="3" creationId="{6D68B9FE-253D-4D7A-B6BA-084959D0273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7490" y="1122363"/>
            <a:ext cx="7630509" cy="2020230"/>
          </a:xfrm>
        </p:spPr>
        <p:txBody>
          <a:bodyPr anchor="b">
            <a:normAutofit/>
          </a:bodyPr>
          <a:lstStyle>
            <a:lvl1pPr algn="l"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7490" y="3237570"/>
            <a:ext cx="7630510" cy="2020230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rgbClr val="06396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BBE-A635-AF4F-A66B-20F56563EC5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19AF-F28F-2443-9D5B-2A17EDC5533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5CC778D1-0BA1-9A42-98E3-6312B56EF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691932"/>
            <a:ext cx="1818272" cy="2261476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93FBBBF-03A1-CC46-862A-EEA5CC83F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1981" y="5444359"/>
            <a:ext cx="6176845" cy="100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1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BBE-A635-AF4F-A66B-20F56563EC5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19AF-F28F-2443-9D5B-2A17EDC55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BBE-A635-AF4F-A66B-20F56563EC5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19AF-F28F-2443-9D5B-2A17EDC5533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F263D-F6CF-A04F-A646-FFA2459D7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2104" y="5787145"/>
            <a:ext cx="4621696" cy="5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4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BBE-A635-AF4F-A66B-20F56563EC5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19AF-F28F-2443-9D5B-2A17EDC55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93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BBE-A635-AF4F-A66B-20F56563EC5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19AF-F28F-2443-9D5B-2A17EDC55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9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BBE-A635-AF4F-A66B-20F56563EC5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19AF-F28F-2443-9D5B-2A17EDC55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76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BBE-A635-AF4F-A66B-20F56563EC5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19AF-F28F-2443-9D5B-2A17EDC55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4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7490" y="1122363"/>
            <a:ext cx="7630509" cy="2020230"/>
          </a:xfrm>
        </p:spPr>
        <p:txBody>
          <a:bodyPr anchor="b">
            <a:normAutofit/>
          </a:bodyPr>
          <a:lstStyle>
            <a:lvl1pPr algn="l"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7490" y="3237570"/>
            <a:ext cx="7630510" cy="2020230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rgbClr val="06396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BBE-A635-AF4F-A66B-20F56563EC5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19AF-F28F-2443-9D5B-2A17EDC5533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5CC778D1-0BA1-9A42-98E3-6312B56EF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1" y="691932"/>
            <a:ext cx="1818272" cy="2261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E3F090-C585-C040-B452-352D2614C3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2786" y="5631704"/>
            <a:ext cx="5893904" cy="66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1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639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06396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06396F"/>
              </a:buClr>
              <a:defRPr/>
            </a:lvl2pPr>
            <a:lvl3pPr>
              <a:buClr>
                <a:srgbClr val="06396F"/>
              </a:buClr>
              <a:defRPr/>
            </a:lvl3pPr>
            <a:lvl4pPr>
              <a:buClr>
                <a:srgbClr val="06396F"/>
              </a:buClr>
              <a:defRPr/>
            </a:lvl4pPr>
            <a:lvl5pPr>
              <a:buClr>
                <a:srgbClr val="06396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BBE-A635-AF4F-A66B-20F56563EC5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19AF-F28F-2443-9D5B-2A17EDC5533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07BC24-7545-0642-AC40-1FFAA087CF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2104" y="5787145"/>
            <a:ext cx="4621696" cy="5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1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 baseline="0">
                <a:solidFill>
                  <a:srgbClr val="0639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BBE-A635-AF4F-A66B-20F56563EC5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19AF-F28F-2443-9D5B-2A17EDC553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604B9EB-7776-F14A-A74D-29546823D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3557" y="5660740"/>
            <a:ext cx="4845269" cy="78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5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 baseline="0">
                <a:solidFill>
                  <a:srgbClr val="0639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BBE-A635-AF4F-A66B-20F56563EC5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19AF-F28F-2443-9D5B-2A17EDC5533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E2F3BC-AE19-4F49-9DE3-410FA3434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2104" y="5787145"/>
            <a:ext cx="4621696" cy="5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8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639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BBE-A635-AF4F-A66B-20F56563EC5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19AF-F28F-2443-9D5B-2A17EDC5533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85413F-8F69-8B46-82C3-66A4919FD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2104" y="5787145"/>
            <a:ext cx="4621696" cy="5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0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6396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BBE-A635-AF4F-A66B-20F56563EC5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19AF-F28F-2443-9D5B-2A17EDC5533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A1D6FA-9DD0-6440-AEE2-1FBC58BC83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2104" y="5787145"/>
            <a:ext cx="4621696" cy="5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3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BBE-A635-AF4F-A66B-20F56563EC5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19AF-F28F-2443-9D5B-2A17EDC55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5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BBE-A635-AF4F-A66B-20F56563EC5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719AF-F28F-2443-9D5B-2A17EDC5533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E30468F-BF1F-D54C-A6AA-0C20247B52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3557" y="5660740"/>
            <a:ext cx="4845269" cy="78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5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44BBE-A635-AF4F-A66B-20F56563EC5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719AF-F28F-2443-9D5B-2A17EDC55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1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6" r:id="rId7"/>
    <p:sldLayoutId id="2147483667" r:id="rId8"/>
    <p:sldLayoutId id="2147483675" r:id="rId9"/>
    <p:sldLayoutId id="2147483674" r:id="rId10"/>
    <p:sldLayoutId id="2147483676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6396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396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396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396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396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hyperlink" Target="http://mediacause.org/if-you-were-a-social-platform-what-would-you-b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File:Twitter_bird_logo_2012.sv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wlf.org/wp-content/uploads/2019/09/09272019Ebner_LB.pdf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1D16-971D-0142-94C8-912AADEF8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7490" y="650448"/>
            <a:ext cx="7630509" cy="28657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Starry, Starry Fight?</a:t>
            </a:r>
            <a:br>
              <a:rPr lang="en-US" b="1" dirty="0"/>
            </a:br>
            <a:br>
              <a:rPr lang="en-US" b="1" dirty="0"/>
            </a:br>
            <a:r>
              <a:rPr lang="en-US" sz="4000" b="1" dirty="0">
                <a:solidFill>
                  <a:srgbClr val="0070C0"/>
                </a:solidFill>
              </a:rPr>
              <a:t>Supreme Court Justices Debate “Stare Decisis”</a:t>
            </a:r>
            <a:br>
              <a:rPr lang="en-US" b="1" dirty="0"/>
            </a:b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36B358-4F03-8F4C-93A6-2D7D18EA2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7489" y="3237570"/>
            <a:ext cx="7792435" cy="2020230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b="1" dirty="0"/>
              <a:t>Lawrence S. Ebner</a:t>
            </a:r>
          </a:p>
          <a:p>
            <a:pPr algn="ctr"/>
            <a:r>
              <a:rPr lang="en-US" b="1" dirty="0"/>
              <a:t>Washington, D.C.</a:t>
            </a:r>
          </a:p>
        </p:txBody>
      </p:sp>
    </p:spTree>
    <p:extLst>
      <p:ext uri="{BB962C8B-B14F-4D97-AF65-F5344CB8AC3E}">
        <p14:creationId xmlns:p14="http://schemas.microsoft.com/office/powerpoint/2010/main" val="251403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E51F-C430-44B8-9003-11342337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8793"/>
            <a:ext cx="10515600" cy="67873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Current Term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54E1C-E068-452E-9BD5-171321FCA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7522" y="744718"/>
            <a:ext cx="10319928" cy="4949072"/>
          </a:xfrm>
        </p:spPr>
        <p:txBody>
          <a:bodyPr>
            <a:normAutofit fontScale="92500"/>
          </a:bodyPr>
          <a:lstStyle/>
          <a:p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 err="1">
                <a:solidFill>
                  <a:srgbClr val="FF0000"/>
                </a:solidFill>
              </a:rPr>
              <a:t>Seila</a:t>
            </a:r>
            <a:r>
              <a:rPr lang="en-US" sz="2200" i="1" dirty="0">
                <a:solidFill>
                  <a:srgbClr val="FF0000"/>
                </a:solidFill>
              </a:rPr>
              <a:t> Law v. Consumer Financial Protection Bureau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</a:p>
          <a:p>
            <a:r>
              <a:rPr lang="en-US" sz="2200" i="1" dirty="0">
                <a:solidFill>
                  <a:schemeClr val="tx1"/>
                </a:solidFill>
              </a:rPr>
              <a:t>	-- </a:t>
            </a:r>
            <a:r>
              <a:rPr lang="en-US" sz="2200" dirty="0">
                <a:solidFill>
                  <a:schemeClr val="tx1"/>
                </a:solidFill>
              </a:rPr>
              <a:t>Will the Court overrule </a:t>
            </a:r>
            <a:r>
              <a:rPr lang="en-US" sz="2200" i="1" dirty="0">
                <a:solidFill>
                  <a:schemeClr val="tx1"/>
                </a:solidFill>
              </a:rPr>
              <a:t>Humphrey’s Executor v. United States</a:t>
            </a:r>
            <a:r>
              <a:rPr lang="en-US" sz="2200" dirty="0">
                <a:solidFill>
                  <a:schemeClr val="tx1"/>
                </a:solidFill>
              </a:rPr>
              <a:t> (1935) 	(involving the FTC) and </a:t>
            </a:r>
            <a:r>
              <a:rPr lang="en-US" sz="2200" u="sng" dirty="0">
                <a:solidFill>
                  <a:schemeClr val="tx1"/>
                </a:solidFill>
              </a:rPr>
              <a:t>agree with the Government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that the CFPB is 		unconstitutional because its Director can only be fired by the President for 	cause? </a:t>
            </a:r>
          </a:p>
          <a:p>
            <a:endParaRPr lang="en-US" sz="2200" i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0000"/>
                </a:solidFill>
              </a:rPr>
              <a:t>Baldwin v. United States</a:t>
            </a:r>
          </a:p>
          <a:p>
            <a:r>
              <a:rPr lang="en-US" sz="2200" i="1" dirty="0">
                <a:solidFill>
                  <a:schemeClr val="tx1"/>
                </a:solidFill>
              </a:rPr>
              <a:t>	-- </a:t>
            </a:r>
            <a:r>
              <a:rPr lang="en-US" sz="2200" dirty="0">
                <a:solidFill>
                  <a:schemeClr val="tx1"/>
                </a:solidFill>
              </a:rPr>
              <a:t>Justice Thomas dissented from denial of </a:t>
            </a:r>
            <a:r>
              <a:rPr lang="en-US" sz="2200" dirty="0" err="1">
                <a:solidFill>
                  <a:schemeClr val="tx1"/>
                </a:solidFill>
              </a:rPr>
              <a:t>certiorar</a:t>
            </a:r>
            <a:r>
              <a:rPr lang="en-US" sz="2200" dirty="0">
                <a:solidFill>
                  <a:schemeClr val="tx1"/>
                </a:solidFill>
              </a:rPr>
              <a:t> in this case that would 	have revisited </a:t>
            </a:r>
            <a:r>
              <a:rPr lang="en-US" sz="2200" u="sng" dirty="0">
                <a:solidFill>
                  <a:schemeClr val="tx1"/>
                </a:solidFill>
              </a:rPr>
              <a:t>his own opinion</a:t>
            </a:r>
            <a:r>
              <a:rPr lang="en-US" sz="2200" dirty="0">
                <a:solidFill>
                  <a:schemeClr val="tx1"/>
                </a:solidFill>
              </a:rPr>
              <a:t> in </a:t>
            </a:r>
            <a:r>
              <a:rPr lang="en-US" sz="2200" i="1" dirty="0">
                <a:solidFill>
                  <a:schemeClr val="tx1"/>
                </a:solidFill>
              </a:rPr>
              <a:t>Nat’l Cable v. Brand X </a:t>
            </a:r>
            <a:r>
              <a:rPr lang="en-US" sz="2200" dirty="0">
                <a:solidFill>
                  <a:schemeClr val="tx1"/>
                </a:solidFill>
              </a:rPr>
              <a:t>(2005) involving </a:t>
            </a:r>
            <a:r>
              <a:rPr lang="en-US" sz="2200" i="1" dirty="0">
                <a:solidFill>
                  <a:schemeClr val="tx1"/>
                </a:solidFill>
              </a:rPr>
              <a:t>Chevron</a:t>
            </a:r>
            <a:r>
              <a:rPr lang="en-US" sz="2200" dirty="0">
                <a:solidFill>
                  <a:schemeClr val="tx1"/>
                </a:solidFill>
              </a:rPr>
              <a:t> 	deference to an agency’s statutory interpretation </a:t>
            </a:r>
            <a:r>
              <a:rPr lang="en-US" sz="2200" u="sng" dirty="0">
                <a:solidFill>
                  <a:schemeClr val="tx1"/>
                </a:solidFill>
              </a:rPr>
              <a:t>after</a:t>
            </a:r>
            <a:r>
              <a:rPr lang="en-US" sz="2200" dirty="0">
                <a:solidFill>
                  <a:schemeClr val="tx1"/>
                </a:solidFill>
              </a:rPr>
              <a:t> a court has interpreted the 	statute</a:t>
            </a:r>
          </a:p>
          <a:p>
            <a:r>
              <a:rPr lang="en-US" sz="2200" dirty="0">
                <a:solidFill>
                  <a:schemeClr val="tx1"/>
                </a:solidFill>
              </a:rPr>
              <a:t>	 </a:t>
            </a:r>
          </a:p>
          <a:p>
            <a:r>
              <a:rPr lang="en-US" sz="2200" dirty="0">
                <a:solidFill>
                  <a:schemeClr val="tx1"/>
                </a:solidFill>
              </a:rPr>
              <a:t>	-- “It is never too late to surrender former views to a better considered  position”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pPr lvl="1"/>
            <a:endParaRPr lang="en-US" i="1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i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39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129E1-1936-483E-99E7-EADC811A3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82537"/>
            <a:ext cx="10515600" cy="79465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Takeaways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E8BD8-9172-4CC1-853C-60BC8A7BB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91872"/>
            <a:ext cx="10515600" cy="310309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Some Justices appear to disagree about when </a:t>
            </a:r>
            <a:r>
              <a:rPr lang="en-US" sz="2200" i="1" dirty="0">
                <a:solidFill>
                  <a:schemeClr val="tx1"/>
                </a:solidFill>
              </a:rPr>
              <a:t>stare decisis </a:t>
            </a:r>
            <a:r>
              <a:rPr lang="en-US" sz="2200" dirty="0">
                <a:solidFill>
                  <a:schemeClr val="tx1"/>
                </a:solidFill>
              </a:rPr>
              <a:t>should prevent the overruling of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Justices Thomas’ &amp; Gorsuch’s recent opinions suggest they believe that </a:t>
            </a:r>
            <a:r>
              <a:rPr lang="en-US" sz="2200" i="1" dirty="0">
                <a:solidFill>
                  <a:schemeClr val="tx1"/>
                </a:solidFill>
              </a:rPr>
              <a:t>stare decisis</a:t>
            </a:r>
            <a:r>
              <a:rPr lang="en-US" sz="2200" dirty="0">
                <a:solidFill>
                  <a:schemeClr val="tx1"/>
                </a:solidFill>
              </a:rPr>
              <a:t> is being applied too often to preserve bad precedent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Justices Breyer’s &amp;  Kagan’s recent opinions appear to advocate stricter adherence to </a:t>
            </a:r>
            <a:r>
              <a:rPr lang="en-US" sz="2200" i="1" dirty="0">
                <a:solidFill>
                  <a:schemeClr val="tx1"/>
                </a:solidFill>
              </a:rPr>
              <a:t>stare decisis </a:t>
            </a:r>
          </a:p>
          <a:p>
            <a:endParaRPr lang="en-US" sz="2200" i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tx1"/>
                </a:solidFill>
              </a:rPr>
              <a:t>Roe v. Wade </a:t>
            </a:r>
            <a:r>
              <a:rPr lang="en-US" sz="2200" dirty="0">
                <a:solidFill>
                  <a:schemeClr val="tx1"/>
                </a:solidFill>
              </a:rPr>
              <a:t>is the “elephant in the courtroom” when it comes to </a:t>
            </a:r>
            <a:r>
              <a:rPr lang="en-US" sz="2200" i="1" dirty="0">
                <a:solidFill>
                  <a:schemeClr val="tx1"/>
                </a:solidFill>
              </a:rPr>
              <a:t>stare decisis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6EB7D81-D05D-D54B-B91F-C95608173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716" y="411520"/>
            <a:ext cx="5783548" cy="227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30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4A4ED-A7A0-4CB4-B8DA-1452D0F10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3999" y="490767"/>
            <a:ext cx="5005330" cy="16372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Call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BBDD14-A384-41D9-B2B0-F04CF3CA4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4911" y="3129699"/>
            <a:ext cx="9433089" cy="2403835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If you have a question about practice or procedure in the Supreme Court or any federal court of appeals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If your case goes on appeal and you need appellate litigation assistance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If your client wants to file an </a:t>
            </a:r>
            <a:r>
              <a:rPr lang="en-US" sz="2400" b="1" i="1" dirty="0">
                <a:solidFill>
                  <a:schemeClr val="tx1"/>
                </a:solidFill>
              </a:rPr>
              <a:t>amicus curiae</a:t>
            </a:r>
            <a:r>
              <a:rPr lang="en-US" sz="2400" b="1" dirty="0">
                <a:solidFill>
                  <a:schemeClr val="tx1"/>
                </a:solidFill>
              </a:rPr>
              <a:t> brief in the Supreme Court or any other appellate court </a:t>
            </a:r>
          </a:p>
        </p:txBody>
      </p:sp>
      <p:pic>
        <p:nvPicPr>
          <p:cNvPr id="1026" name="Picture 2" descr="inblf-logo">
            <a:extLst>
              <a:ext uri="{FF2B5EF4-FFF2-40B4-BE49-F238E27FC236}">
                <a16:creationId xmlns:a16="http://schemas.microsoft.com/office/drawing/2014/main" id="{3F18E729-BA09-4911-BD57-CC536242F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702" y="749712"/>
            <a:ext cx="2920231" cy="224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222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suit standing in front of a building&#10;&#10;Description automatically generated">
            <a:extLst>
              <a:ext uri="{FF2B5EF4-FFF2-40B4-BE49-F238E27FC236}">
                <a16:creationId xmlns:a16="http://schemas.microsoft.com/office/drawing/2014/main" id="{3330F101-D716-BD49-9270-91447501E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4" r="36432" b="-1"/>
          <a:stretch/>
        </p:blipFill>
        <p:spPr>
          <a:xfrm>
            <a:off x="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9C598F-739E-654E-9C78-C6D3BE366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619" y="0"/>
            <a:ext cx="1780553" cy="22145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AE3C30-1EB7-3E45-8C6D-F9F71C65DDE5}"/>
              </a:ext>
            </a:extLst>
          </p:cNvPr>
          <p:cNvSpPr txBox="1"/>
          <p:nvPr/>
        </p:nvSpPr>
        <p:spPr>
          <a:xfrm>
            <a:off x="6555270" y="10289894"/>
            <a:ext cx="18744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n.wikipedia.org/wiki/File:Twitter_bird_logo_2012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5EFE19-FD5E-A546-B5EF-CE74617AAED2}"/>
              </a:ext>
            </a:extLst>
          </p:cNvPr>
          <p:cNvGrpSpPr/>
          <p:nvPr/>
        </p:nvGrpSpPr>
        <p:grpSpPr>
          <a:xfrm>
            <a:off x="6344192" y="2839727"/>
            <a:ext cx="5449285" cy="3607421"/>
            <a:chOff x="6328053" y="2609859"/>
            <a:chExt cx="5449285" cy="3607421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E1BD4D43-4BD8-1244-A15B-39BC45229687}"/>
                </a:ext>
              </a:extLst>
            </p:cNvPr>
            <p:cNvSpPr txBox="1">
              <a:spLocks/>
            </p:cNvSpPr>
            <p:nvPr/>
          </p:nvSpPr>
          <p:spPr>
            <a:xfrm>
              <a:off x="6328053" y="2609859"/>
              <a:ext cx="5449285" cy="260485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dirty="0">
                  <a:solidFill>
                    <a:srgbClr val="06396F"/>
                  </a:solidFill>
                </a:rPr>
                <a:t>Larry Ebner</a:t>
              </a:r>
            </a:p>
            <a:p>
              <a:pPr>
                <a:lnSpc>
                  <a:spcPct val="100000"/>
                </a:lnSpc>
              </a:pPr>
              <a:endParaRPr lang="en-US" sz="800" dirty="0">
                <a:solidFill>
                  <a:srgbClr val="06396F"/>
                </a:solidFill>
              </a:endParaRPr>
            </a:p>
            <a:p>
              <a:pPr>
                <a:lnSpc>
                  <a:spcPct val="100000"/>
                </a:lnSpc>
              </a:pPr>
              <a:r>
                <a:rPr lang="en-US" sz="2000" dirty="0">
                  <a:solidFill>
                    <a:srgbClr val="06396F"/>
                  </a:solidFill>
                </a:rPr>
                <a:t>1701 Pennsylvania Ave NW, Suite 200</a:t>
              </a:r>
              <a:br>
                <a:rPr lang="en-US" sz="2000" dirty="0">
                  <a:solidFill>
                    <a:srgbClr val="06396F"/>
                  </a:solidFill>
                </a:rPr>
              </a:br>
              <a:r>
                <a:rPr lang="en-US" sz="2000" dirty="0">
                  <a:solidFill>
                    <a:srgbClr val="06396F"/>
                  </a:solidFill>
                </a:rPr>
                <a:t>Washington, DC 20006</a:t>
              </a:r>
            </a:p>
            <a:p>
              <a:pPr>
                <a:lnSpc>
                  <a:spcPct val="100000"/>
                </a:lnSpc>
              </a:pPr>
              <a:endParaRPr lang="en-US" sz="700" dirty="0">
                <a:solidFill>
                  <a:srgbClr val="06396F"/>
                </a:solidFill>
              </a:endParaRPr>
            </a:p>
            <a:p>
              <a:pPr>
                <a:lnSpc>
                  <a:spcPct val="100000"/>
                </a:lnSpc>
              </a:pPr>
              <a:r>
                <a:rPr lang="en-US" sz="2000" dirty="0" err="1">
                  <a:solidFill>
                    <a:srgbClr val="06396F"/>
                  </a:solidFill>
                </a:rPr>
                <a:t>lawrence.ebner@capitalappellate.com</a:t>
              </a:r>
              <a:endParaRPr lang="en-US" sz="2000" dirty="0">
                <a:solidFill>
                  <a:srgbClr val="06396F"/>
                </a:solidFill>
              </a:endParaRPr>
            </a:p>
            <a:p>
              <a:pPr>
                <a:lnSpc>
                  <a:spcPct val="100000"/>
                </a:lnSpc>
              </a:pPr>
              <a:endParaRPr lang="en-US" sz="700" dirty="0">
                <a:solidFill>
                  <a:srgbClr val="06396F"/>
                </a:solidFill>
              </a:endParaRPr>
            </a:p>
            <a:p>
              <a:pPr>
                <a:lnSpc>
                  <a:spcPct val="100000"/>
                </a:lnSpc>
              </a:pPr>
              <a:r>
                <a:rPr lang="en-US" sz="2000" dirty="0">
                  <a:solidFill>
                    <a:srgbClr val="06396F"/>
                  </a:solidFill>
                </a:rPr>
                <a:t>https://</a:t>
              </a:r>
              <a:r>
                <a:rPr lang="en-US" sz="2000" dirty="0" err="1">
                  <a:solidFill>
                    <a:srgbClr val="06396F"/>
                  </a:solidFill>
                </a:rPr>
                <a:t>capitalappellate.com</a:t>
              </a:r>
              <a:endParaRPr lang="en-US" sz="2000" dirty="0">
                <a:solidFill>
                  <a:srgbClr val="06396F"/>
                </a:solidFill>
              </a:endParaRPr>
            </a:p>
            <a:p>
              <a:pPr>
                <a:lnSpc>
                  <a:spcPct val="100000"/>
                </a:lnSpc>
              </a:pPr>
              <a:endParaRPr lang="en-US" sz="2000" dirty="0">
                <a:solidFill>
                  <a:srgbClr val="06396F"/>
                </a:solidFill>
              </a:endParaRPr>
            </a:p>
            <a:p>
              <a:pPr>
                <a:lnSpc>
                  <a:spcPct val="100000"/>
                </a:lnSpc>
              </a:pPr>
              <a:endParaRPr lang="en-US" sz="2400" dirty="0">
                <a:solidFill>
                  <a:srgbClr val="06396F"/>
                </a:solidFill>
              </a:endParaRPr>
            </a:p>
            <a:p>
              <a:pPr>
                <a:lnSpc>
                  <a:spcPct val="100000"/>
                </a:lnSpc>
              </a:pPr>
              <a:endParaRPr lang="en-US" sz="2400" dirty="0">
                <a:solidFill>
                  <a:srgbClr val="06396F"/>
                </a:solidFill>
              </a:endParaRPr>
            </a:p>
            <a:p>
              <a:endParaRPr lang="en-US" sz="2400" dirty="0">
                <a:solidFill>
                  <a:srgbClr val="06396F"/>
                </a:solidFill>
              </a:endParaRPr>
            </a:p>
          </p:txBody>
        </p:sp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423FCDF-2374-1B43-9B76-3B73A7CA6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6421560" y="4996997"/>
              <a:ext cx="296996" cy="296996"/>
            </a:xfrm>
            <a:prstGeom prst="rect">
              <a:avLst/>
            </a:prstGeom>
          </p:spPr>
        </p:pic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250E2CE4-B102-4247-8AA6-A097B3F0E074}"/>
                </a:ext>
              </a:extLst>
            </p:cNvPr>
            <p:cNvSpPr txBox="1">
              <a:spLocks/>
            </p:cNvSpPr>
            <p:nvPr/>
          </p:nvSpPr>
          <p:spPr>
            <a:xfrm>
              <a:off x="6769414" y="4793600"/>
              <a:ext cx="4874438" cy="142368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endParaRPr lang="en-US" sz="800" dirty="0">
                <a:solidFill>
                  <a:srgbClr val="06396F"/>
                </a:solidFill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 err="1">
                  <a:solidFill>
                    <a:srgbClr val="06396F"/>
                  </a:solidFill>
                </a:rPr>
                <a:t>linkedin.com</a:t>
              </a:r>
              <a:r>
                <a:rPr lang="en-US" sz="2400" dirty="0">
                  <a:solidFill>
                    <a:srgbClr val="06396F"/>
                  </a:solidFill>
                </a:rPr>
                <a:t>/in/</a:t>
              </a:r>
              <a:r>
                <a:rPr lang="en-US" sz="2400" dirty="0" err="1">
                  <a:solidFill>
                    <a:srgbClr val="06396F"/>
                  </a:solidFill>
                </a:rPr>
                <a:t>larryebner</a:t>
              </a:r>
              <a:r>
                <a:rPr lang="en-US" sz="2400" dirty="0">
                  <a:solidFill>
                    <a:srgbClr val="06396F"/>
                  </a:solidFill>
                </a:rPr>
                <a:t>/</a:t>
              </a:r>
            </a:p>
            <a:p>
              <a:pPr>
                <a:lnSpc>
                  <a:spcPct val="100000"/>
                </a:lnSpc>
              </a:pPr>
              <a:endParaRPr lang="en-US" sz="800" dirty="0">
                <a:solidFill>
                  <a:srgbClr val="06396F"/>
                </a:solidFill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rgbClr val="06396F"/>
                  </a:solidFill>
                </a:rPr>
                <a:t>@</a:t>
              </a:r>
              <a:r>
                <a:rPr lang="en-US" sz="2400" dirty="0" err="1">
                  <a:solidFill>
                    <a:srgbClr val="06396F"/>
                  </a:solidFill>
                </a:rPr>
                <a:t>Appellate_Atty</a:t>
              </a:r>
              <a:endParaRPr lang="en-US" sz="2400" dirty="0">
                <a:solidFill>
                  <a:srgbClr val="06396F"/>
                </a:solidFill>
              </a:endParaRPr>
            </a:p>
            <a:p>
              <a:endParaRPr lang="en-US" sz="2400" dirty="0">
                <a:solidFill>
                  <a:srgbClr val="06396F"/>
                </a:solidFill>
              </a:endParaRPr>
            </a:p>
          </p:txBody>
        </p:sp>
        <p:pic>
          <p:nvPicPr>
            <p:cNvPr id="17" name="Picture 16" descr="A picture containing ax&#10;&#10;Description automatically generated">
              <a:extLst>
                <a:ext uri="{FF2B5EF4-FFF2-40B4-BE49-F238E27FC236}">
                  <a16:creationId xmlns:a16="http://schemas.microsoft.com/office/drawing/2014/main" id="{37B9579D-BE2B-8F40-A13B-950EFB9AD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6404328" y="5534016"/>
              <a:ext cx="313340" cy="2547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100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22B6A-62BD-9E41-86E3-E9F38973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976"/>
            <a:ext cx="10515600" cy="1325563"/>
          </a:xfrm>
        </p:spPr>
        <p:txBody>
          <a:bodyPr/>
          <a:lstStyle/>
          <a:p>
            <a:r>
              <a:rPr lang="en-US" dirty="0"/>
              <a:t>Larry Ebner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A402A-5E44-0040-86FA-F9202C342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85" y="1414021"/>
            <a:ext cx="10515600" cy="4027652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2400" dirty="0"/>
              <a:t>Nationwide appellate litigation practice</a:t>
            </a:r>
          </a:p>
          <a:p>
            <a:endParaRPr lang="en-US" sz="2400" dirty="0"/>
          </a:p>
          <a:p>
            <a:r>
              <a:rPr lang="en-US" sz="2400" dirty="0"/>
              <a:t>Departed BigLaw in 2016 to launch appellate litigation boutique,</a:t>
            </a:r>
          </a:p>
          <a:p>
            <a:pPr marL="0" indent="0">
              <a:buNone/>
            </a:pPr>
            <a:r>
              <a:rPr lang="en-US" sz="2400" dirty="0"/>
              <a:t>   Capital Appellate Advocacy PLLC</a:t>
            </a:r>
          </a:p>
          <a:p>
            <a:endParaRPr lang="en-US" sz="2400" dirty="0"/>
          </a:p>
          <a:p>
            <a:r>
              <a:rPr lang="en-US" sz="2400" dirty="0"/>
              <a:t>Almost 50 years of civil litigation experience; often teams with trial counsel when</a:t>
            </a:r>
          </a:p>
          <a:p>
            <a:pPr marL="0" indent="0">
              <a:buNone/>
            </a:pPr>
            <a:r>
              <a:rPr lang="en-US" sz="2400" dirty="0"/>
              <a:t>    cases go on appeal</a:t>
            </a:r>
          </a:p>
          <a:p>
            <a:endParaRPr lang="en-US" sz="2400" dirty="0"/>
          </a:p>
          <a:p>
            <a:r>
              <a:rPr lang="en-US" sz="2400" dirty="0"/>
              <a:t>Fellow, American Academy of Appellate Lawyers</a:t>
            </a:r>
          </a:p>
          <a:p>
            <a:endParaRPr lang="en-US" sz="2400" dirty="0"/>
          </a:p>
          <a:p>
            <a:r>
              <a:rPr lang="en-US" sz="2400" dirty="0"/>
              <a:t>Harvard Law School (1972) &amp; Dartmouth College (1969)</a:t>
            </a:r>
          </a:p>
        </p:txBody>
      </p:sp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54A44B4-7559-394B-A335-F6EFD5846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412" y="245909"/>
            <a:ext cx="1993653" cy="191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8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0B343-2835-4C7E-B039-F71C2C78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471" y="0"/>
            <a:ext cx="10515600" cy="2573419"/>
          </a:xfrm>
        </p:spPr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Stare Decisis</a:t>
            </a:r>
            <a:r>
              <a:rPr lang="en-US" dirty="0">
                <a:solidFill>
                  <a:srgbClr val="FF0000"/>
                </a:solidFill>
              </a:rPr>
              <a:t> – “Let the Decision Stand”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94480-5166-494F-94A8-DD24A6B2B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42" y="2799761"/>
            <a:ext cx="10515600" cy="2686639"/>
          </a:xfrm>
        </p:spPr>
        <p:txBody>
          <a:bodyPr>
            <a:normAutofit/>
          </a:bodyPr>
          <a:lstStyle/>
          <a:p>
            <a:r>
              <a:rPr lang="en-US" sz="3000" i="1" dirty="0">
                <a:solidFill>
                  <a:schemeClr val="tx1"/>
                </a:solidFill>
              </a:rPr>
              <a:t>Stare decisis </a:t>
            </a:r>
            <a:r>
              <a:rPr lang="en-US" sz="3000" dirty="0">
                <a:solidFill>
                  <a:schemeClr val="tx1"/>
                </a:solidFill>
              </a:rPr>
              <a:t>“promotes the evenhanded, predictable, and consistent development of legal principles, fosters reliance on judicial decisions, and contributes to the actual or perceived integrity of the judicial process.”</a:t>
            </a:r>
          </a:p>
          <a:p>
            <a:r>
              <a:rPr lang="en-US" sz="3200" dirty="0">
                <a:solidFill>
                  <a:schemeClr val="tx1"/>
                </a:solidFill>
              </a:rPr>
              <a:t>						</a:t>
            </a:r>
            <a:r>
              <a:rPr lang="en-US" sz="2800" dirty="0">
                <a:solidFill>
                  <a:schemeClr val="tx1"/>
                </a:solidFill>
              </a:rPr>
              <a:t>-- </a:t>
            </a:r>
            <a:r>
              <a:rPr lang="en-US" sz="2800" i="1" dirty="0">
                <a:solidFill>
                  <a:schemeClr val="tx1"/>
                </a:solidFill>
              </a:rPr>
              <a:t>Payne v. Tennessee</a:t>
            </a:r>
            <a:r>
              <a:rPr lang="en-US" sz="2800" dirty="0">
                <a:solidFill>
                  <a:schemeClr val="tx1"/>
                </a:solidFill>
              </a:rPr>
              <a:t> (1991)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A close up of a tool&#10;&#10;Description automatically generated">
            <a:extLst>
              <a:ext uri="{FF2B5EF4-FFF2-40B4-BE49-F238E27FC236}">
                <a16:creationId xmlns:a16="http://schemas.microsoft.com/office/drawing/2014/main" id="{80518A68-B916-2543-B58F-74EEDA83A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4" y="4761820"/>
            <a:ext cx="3371817" cy="187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5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0C32C-724A-4CFD-989B-C2540F72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EB0C2-04D7-4D2F-BC67-E52A80EE8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5379" y="772998"/>
            <a:ext cx="10502900" cy="4930218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i="1" dirty="0">
                <a:solidFill>
                  <a:schemeClr val="tx1"/>
                </a:solidFill>
              </a:rPr>
              <a:t>But</a:t>
            </a:r>
            <a:r>
              <a:rPr lang="en-US" sz="2200" b="1" dirty="0">
                <a:solidFill>
                  <a:schemeClr val="tx1"/>
                </a:solidFill>
              </a:rPr>
              <a:t> –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What should be the criteria for the Supreme Court </a:t>
            </a:r>
          </a:p>
          <a:p>
            <a:r>
              <a:rPr lang="en-US" dirty="0">
                <a:solidFill>
                  <a:schemeClr val="tx1"/>
                </a:solidFill>
              </a:rPr>
              <a:t>      overturning its own precedents?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Has </a:t>
            </a:r>
            <a:r>
              <a:rPr lang="en-US" i="1" dirty="0">
                <a:solidFill>
                  <a:schemeClr val="tx1"/>
                </a:solidFill>
              </a:rPr>
              <a:t>stare decisis </a:t>
            </a:r>
            <a:r>
              <a:rPr lang="en-US" dirty="0">
                <a:solidFill>
                  <a:schemeClr val="tx1"/>
                </a:solidFill>
              </a:rPr>
              <a:t>become an expedient for Justices </a:t>
            </a:r>
          </a:p>
          <a:p>
            <a:r>
              <a:rPr lang="en-US" dirty="0">
                <a:solidFill>
                  <a:schemeClr val="tx1"/>
                </a:solidFill>
              </a:rPr>
              <a:t>     or litigants who want  to retain deeply flawed precedent </a:t>
            </a:r>
          </a:p>
          <a:p>
            <a:r>
              <a:rPr lang="en-US" dirty="0">
                <a:solidFill>
                  <a:schemeClr val="tx1"/>
                </a:solidFill>
              </a:rPr>
              <a:t>     for policy, political, or other reasons?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 Four cases from last Term (Oct. 2018–Oct. 2019) illustrate </a:t>
            </a:r>
          </a:p>
          <a:p>
            <a:r>
              <a:rPr lang="en-US" dirty="0">
                <a:solidFill>
                  <a:schemeClr val="tx1"/>
                </a:solidFill>
              </a:rPr>
              <a:t>     divisions among the Justices about the proper role &amp; </a:t>
            </a:r>
          </a:p>
          <a:p>
            <a:r>
              <a:rPr lang="en-US" dirty="0">
                <a:solidFill>
                  <a:schemeClr val="tx1"/>
                </a:solidFill>
              </a:rPr>
              <a:t>     application of </a:t>
            </a:r>
            <a:r>
              <a:rPr lang="en-US" i="1" dirty="0">
                <a:solidFill>
                  <a:schemeClr val="tx1"/>
                </a:solidFill>
              </a:rPr>
              <a:t>stare decisis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	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4C0D8-1285-4C8C-B22C-82E8FB395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475" y="568997"/>
            <a:ext cx="2597121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55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E51F-C430-44B8-9003-11342337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8793"/>
            <a:ext cx="10515600" cy="678730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Franchise Tax Bd. of Calif. v. Hyatt </a:t>
            </a:r>
            <a:r>
              <a:rPr lang="en-US" sz="3600" dirty="0">
                <a:solidFill>
                  <a:srgbClr val="FF0000"/>
                </a:solidFill>
              </a:rPr>
              <a:t>(2019)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54E1C-E068-452E-9BD5-171321FCA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7522" y="1234911"/>
            <a:ext cx="10319928" cy="484537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5 to 4 decision overruling </a:t>
            </a:r>
            <a:r>
              <a:rPr lang="en-US" sz="2200" i="1" dirty="0">
                <a:solidFill>
                  <a:schemeClr val="tx1"/>
                </a:solidFill>
              </a:rPr>
              <a:t>Nevada v. Hall </a:t>
            </a:r>
            <a:r>
              <a:rPr lang="en-US" sz="2200" dirty="0">
                <a:solidFill>
                  <a:schemeClr val="tx1"/>
                </a:solidFill>
              </a:rPr>
              <a:t>(1979), which had held that the Constitution does not bar private suits against a State in the courts of another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Justice Thomas’ majority opinion: “</a:t>
            </a:r>
            <a:r>
              <a:rPr lang="en-US" sz="2200" i="1" dirty="0">
                <a:solidFill>
                  <a:schemeClr val="tx1"/>
                </a:solidFill>
              </a:rPr>
              <a:t>Stare decisis </a:t>
            </a:r>
            <a:r>
              <a:rPr lang="en-US" sz="2200" dirty="0">
                <a:solidFill>
                  <a:schemeClr val="tx1"/>
                </a:solidFill>
              </a:rPr>
              <a:t>is not an inexorable command”</a:t>
            </a:r>
          </a:p>
          <a:p>
            <a:r>
              <a:rPr lang="en-US" sz="2200" dirty="0">
                <a:solidFill>
                  <a:schemeClr val="tx1"/>
                </a:solidFill>
              </a:rPr>
              <a:t>	-- 3 factors to consider: (i) quality of decision’s reasoning, (ii) its 	consistency with related rulings, &amp; (iii) legal developments since the 	decision 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Justice Breyer’s dissent: “An argument that we got something wrong – even a good argument to that effect – cannot by itself justify scrapping precedent”</a:t>
            </a:r>
          </a:p>
        </p:txBody>
      </p:sp>
    </p:spTree>
    <p:extLst>
      <p:ext uri="{BB962C8B-B14F-4D97-AF65-F5344CB8AC3E}">
        <p14:creationId xmlns:p14="http://schemas.microsoft.com/office/powerpoint/2010/main" val="406549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E51F-C430-44B8-9003-11342337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8793"/>
            <a:ext cx="10515600" cy="678730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Gamble v. United States </a:t>
            </a:r>
            <a:r>
              <a:rPr lang="en-US" sz="3600" dirty="0">
                <a:solidFill>
                  <a:srgbClr val="FF0000"/>
                </a:solidFill>
              </a:rPr>
              <a:t>(2019)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54E1C-E068-452E-9BD5-171321FCA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7522" y="1234911"/>
            <a:ext cx="10319928" cy="484537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7 to 2 decision authored by Justice Alito declining to overturn “170 years of precedent” about the “dual-sovereignty doctrine” (Double Jeopardy Clause does not prohibit federal &amp; state prosecutions for the same conduct”)</a:t>
            </a:r>
          </a:p>
          <a:p>
            <a:r>
              <a:rPr lang="en-US" sz="22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Justice Thomas concurred, but stated: “When faced with a demonstrably erroneous precedent, my rule is simple: We should not follow it.”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Justice Gorsuch’s dissent: Although </a:t>
            </a:r>
            <a:r>
              <a:rPr lang="en-US" sz="2200" i="1" dirty="0">
                <a:solidFill>
                  <a:schemeClr val="tx1"/>
                </a:solidFill>
              </a:rPr>
              <a:t>stare decisis</a:t>
            </a:r>
            <a:r>
              <a:rPr lang="en-US" sz="2200" dirty="0">
                <a:solidFill>
                  <a:schemeClr val="tx1"/>
                </a:solidFill>
              </a:rPr>
              <a:t> “has many virtues . . . blind obedience to </a:t>
            </a:r>
            <a:r>
              <a:rPr lang="en-US" sz="2200" i="1" dirty="0">
                <a:solidFill>
                  <a:schemeClr val="tx1"/>
                </a:solidFill>
              </a:rPr>
              <a:t>stare decisis</a:t>
            </a:r>
            <a:r>
              <a:rPr lang="en-US" sz="2200" dirty="0">
                <a:solidFill>
                  <a:schemeClr val="tx1"/>
                </a:solidFill>
              </a:rPr>
              <a:t> would leave this Court still abiding grotesque errors”</a:t>
            </a:r>
          </a:p>
        </p:txBody>
      </p:sp>
    </p:spTree>
    <p:extLst>
      <p:ext uri="{BB962C8B-B14F-4D97-AF65-F5344CB8AC3E}">
        <p14:creationId xmlns:p14="http://schemas.microsoft.com/office/powerpoint/2010/main" val="2718372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E51F-C430-44B8-9003-11342337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3634"/>
            <a:ext cx="10515600" cy="678730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Knick v. Township of Scott, Pennsylvania </a:t>
            </a:r>
            <a:r>
              <a:rPr lang="en-US" sz="3600" dirty="0">
                <a:solidFill>
                  <a:srgbClr val="FF0000"/>
                </a:solidFill>
              </a:rPr>
              <a:t>(2019)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54E1C-E068-452E-9BD5-171321FCA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7522" y="1027523"/>
            <a:ext cx="10319928" cy="449658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5 to 4 decision overruling </a:t>
            </a:r>
            <a:r>
              <a:rPr lang="en-US" sz="2200" i="1" dirty="0">
                <a:solidFill>
                  <a:schemeClr val="tx1"/>
                </a:solidFill>
              </a:rPr>
              <a:t>Williamson v. Hamilton Bank</a:t>
            </a:r>
            <a:r>
              <a:rPr lang="en-US" sz="2200" dirty="0">
                <a:solidFill>
                  <a:schemeClr val="tx1"/>
                </a:solidFill>
              </a:rPr>
              <a:t> (1985), which had held that a Takings plaintiff must unsuccessfully seek just compensation under state law in state court before filing a federal Takings claim in federal court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Chief Justice Roberts’ majority opinion: </a:t>
            </a:r>
            <a:r>
              <a:rPr lang="en-US" sz="2200" i="1" dirty="0">
                <a:solidFill>
                  <a:schemeClr val="tx1"/>
                </a:solidFill>
              </a:rPr>
              <a:t>Williamson </a:t>
            </a:r>
            <a:r>
              <a:rPr lang="en-US" sz="2200" dirty="0">
                <a:solidFill>
                  <a:schemeClr val="tx1"/>
                </a:solidFill>
              </a:rPr>
              <a:t> should be overruled because (i) its “reasoning was exceptionally ill-founded,” it has “come in for repeated criticism” by Justices and legal scholars, and (iii) its state-litigation requirement “has proved to be unworkable in practice”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Justice Kagan’s dissent:  “</a:t>
            </a:r>
            <a:r>
              <a:rPr lang="en-US" sz="2200" i="1" dirty="0">
                <a:solidFill>
                  <a:schemeClr val="tx1"/>
                </a:solidFill>
              </a:rPr>
              <a:t>Williamson </a:t>
            </a:r>
            <a:r>
              <a:rPr lang="en-US" sz="2200" dirty="0">
                <a:solidFill>
                  <a:schemeClr val="tx1"/>
                </a:solidFill>
              </a:rPr>
              <a:t>should stay on the books because of </a:t>
            </a:r>
            <a:r>
              <a:rPr lang="en-US" sz="2200" i="1" dirty="0">
                <a:solidFill>
                  <a:schemeClr val="tx1"/>
                </a:solidFill>
              </a:rPr>
              <a:t>stare decisis</a:t>
            </a:r>
            <a:r>
              <a:rPr lang="en-US" sz="2200" dirty="0">
                <a:solidFill>
                  <a:schemeClr val="tx1"/>
                </a:solidFill>
              </a:rPr>
              <a:t> . . . it is not enough that five Justices believe a precedent is wrong. Reversing course demands a special justification.”</a:t>
            </a:r>
          </a:p>
        </p:txBody>
      </p:sp>
    </p:spTree>
    <p:extLst>
      <p:ext uri="{BB962C8B-B14F-4D97-AF65-F5344CB8AC3E}">
        <p14:creationId xmlns:p14="http://schemas.microsoft.com/office/powerpoint/2010/main" val="334291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E51F-C430-44B8-9003-11342337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8793"/>
            <a:ext cx="10515600" cy="678730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 err="1">
                <a:solidFill>
                  <a:srgbClr val="FF0000"/>
                </a:solidFill>
              </a:rPr>
              <a:t>Kisor</a:t>
            </a:r>
            <a:r>
              <a:rPr lang="en-US" sz="3600" i="1" dirty="0">
                <a:solidFill>
                  <a:srgbClr val="FF0000"/>
                </a:solidFill>
              </a:rPr>
              <a:t> v. </a:t>
            </a:r>
            <a:r>
              <a:rPr lang="en-US" sz="3600" i="1" dirty="0" err="1">
                <a:solidFill>
                  <a:srgbClr val="FF0000"/>
                </a:solidFill>
              </a:rPr>
              <a:t>Wilkie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(2019)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54E1C-E068-452E-9BD5-171321FCA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7522" y="1234912"/>
            <a:ext cx="10319928" cy="446830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Court unanimously limited – but declined to overrule -- </a:t>
            </a:r>
            <a:r>
              <a:rPr lang="en-US" sz="2200" i="1" dirty="0">
                <a:solidFill>
                  <a:schemeClr val="tx1"/>
                </a:solidFill>
              </a:rPr>
              <a:t>Auer </a:t>
            </a:r>
            <a:r>
              <a:rPr lang="en-US" sz="2200" dirty="0">
                <a:solidFill>
                  <a:schemeClr val="tx1"/>
                </a:solidFill>
              </a:rPr>
              <a:t>(1997) </a:t>
            </a:r>
            <a:r>
              <a:rPr lang="en-US" sz="2200" i="1" dirty="0">
                <a:solidFill>
                  <a:schemeClr val="tx1"/>
                </a:solidFill>
              </a:rPr>
              <a:t>/ Seminole Rock </a:t>
            </a:r>
            <a:r>
              <a:rPr lang="en-US" sz="2200" dirty="0">
                <a:solidFill>
                  <a:schemeClr val="tx1"/>
                </a:solidFill>
              </a:rPr>
              <a:t>(1945)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deference to federal agencies’ interpretations of their own ambiguous regulations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Justice Kagan’s lead opinion: Even if </a:t>
            </a:r>
            <a:r>
              <a:rPr lang="en-US" sz="2200" i="1" dirty="0">
                <a:solidFill>
                  <a:schemeClr val="tx1"/>
                </a:solidFill>
              </a:rPr>
              <a:t>“Auer </a:t>
            </a:r>
            <a:r>
              <a:rPr lang="en-US" sz="2200" dirty="0">
                <a:solidFill>
                  <a:schemeClr val="tx1"/>
                </a:solidFill>
              </a:rPr>
              <a:t>deference is wrong,” this case “does not offer the kind of special justification needed to overrule </a:t>
            </a:r>
            <a:r>
              <a:rPr lang="en-US" sz="2200" i="1" dirty="0">
                <a:solidFill>
                  <a:schemeClr val="tx1"/>
                </a:solidFill>
              </a:rPr>
              <a:t>Auer  </a:t>
            </a:r>
            <a:br>
              <a:rPr lang="en-US" sz="2200" i="1" dirty="0">
                <a:solidFill>
                  <a:schemeClr val="tx1"/>
                </a:solidFill>
              </a:rPr>
            </a:br>
            <a:r>
              <a:rPr lang="en-US" sz="2200" i="1" dirty="0">
                <a:solidFill>
                  <a:schemeClr val="tx1"/>
                </a:solidFill>
              </a:rPr>
              <a:t>. . . </a:t>
            </a:r>
            <a:r>
              <a:rPr lang="en-US" sz="2200" dirty="0">
                <a:solidFill>
                  <a:schemeClr val="tx1"/>
                </a:solidFill>
              </a:rPr>
              <a:t>and “a long line of precedents – each one reaffirming the rest and going back 75 years”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Justice Gorsuch’s concurrence (only in judgment): “Today’s decision is more of a stay of execution than a pardon . . . a majority retains </a:t>
            </a:r>
            <a:r>
              <a:rPr lang="en-US" sz="2200" i="1" dirty="0">
                <a:solidFill>
                  <a:schemeClr val="tx1"/>
                </a:solidFill>
              </a:rPr>
              <a:t>Auer</a:t>
            </a:r>
            <a:r>
              <a:rPr lang="en-US" sz="2200" dirty="0">
                <a:solidFill>
                  <a:schemeClr val="tx1"/>
                </a:solidFill>
              </a:rPr>
              <a:t> only because of </a:t>
            </a:r>
            <a:r>
              <a:rPr lang="en-US" sz="2200" i="1" dirty="0">
                <a:solidFill>
                  <a:schemeClr val="tx1"/>
                </a:solidFill>
              </a:rPr>
              <a:t>stare decisis . . . </a:t>
            </a:r>
            <a:r>
              <a:rPr lang="en-US" sz="2200" dirty="0">
                <a:solidFill>
                  <a:schemeClr val="tx1"/>
                </a:solidFill>
              </a:rPr>
              <a:t>There are serious questions about whether </a:t>
            </a:r>
            <a:r>
              <a:rPr lang="en-US" sz="2200" i="1" dirty="0">
                <a:solidFill>
                  <a:schemeClr val="tx1"/>
                </a:solidFill>
              </a:rPr>
              <a:t>stare decisis</a:t>
            </a:r>
            <a:r>
              <a:rPr lang="en-US" sz="2200" dirty="0">
                <a:solidFill>
                  <a:schemeClr val="tx1"/>
                </a:solidFill>
              </a:rPr>
              <a:t> should apply at all”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2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2094F-A673-4588-8E39-CE2A6CCA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8B9FE-253D-4D7A-B6BA-084959D02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1709738"/>
            <a:ext cx="10838403" cy="76496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Want to learn more about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these cases?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  <a:hlinkClick r:id="rId2"/>
              </a:rPr>
              <a:t>CLICK HERE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FFF0B9-36D5-40D3-BFDF-ED4556245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251" y="0"/>
            <a:ext cx="4796223" cy="557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42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pital Appellate Dark 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376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1036</Words>
  <Application>Microsoft Office PowerPoint</Application>
  <PresentationFormat>Widescreen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Wingdings</vt:lpstr>
      <vt:lpstr>Office Theme</vt:lpstr>
      <vt:lpstr>Starry, Starry Fight?  Supreme Court Justices Debate “Stare Decisis”  </vt:lpstr>
      <vt:lpstr>Larry Ebner</vt:lpstr>
      <vt:lpstr>Stare Decisis – “Let the Decision Stand”</vt:lpstr>
      <vt:lpstr>PowerPoint Presentation</vt:lpstr>
      <vt:lpstr>Franchise Tax Bd. of Calif. v. Hyatt (2019)</vt:lpstr>
      <vt:lpstr>Gamble v. United States (2019)</vt:lpstr>
      <vt:lpstr>Knick v. Township of Scott, Pennsylvania (2019)</vt:lpstr>
      <vt:lpstr>Kisor v. Wilkie (2019)</vt:lpstr>
      <vt:lpstr>PowerPoint Presentation</vt:lpstr>
      <vt:lpstr>Current Term</vt:lpstr>
      <vt:lpstr>Takeaways</vt:lpstr>
      <vt:lpstr>Call 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Presentation Title</dc:title>
  <dc:creator>Nicholas Kosar</dc:creator>
  <cp:lastModifiedBy>Lawrence Ebner</cp:lastModifiedBy>
  <cp:revision>14</cp:revision>
  <cp:lastPrinted>2020-03-05T19:10:43Z</cp:lastPrinted>
  <dcterms:created xsi:type="dcterms:W3CDTF">2020-03-03T17:09:53Z</dcterms:created>
  <dcterms:modified xsi:type="dcterms:W3CDTF">2020-03-19T12:00:41Z</dcterms:modified>
</cp:coreProperties>
</file>